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E6"/>
    <a:srgbClr val="FDD973"/>
    <a:srgbClr val="FC8000"/>
    <a:srgbClr val="FC805E"/>
    <a:srgbClr val="FB5629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>
        <p:scale>
          <a:sx n="75" d="100"/>
          <a:sy n="75" d="100"/>
        </p:scale>
        <p:origin x="-28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hyperlink" Target="http://www.tianya.cn/publicforum/content/no20/1/317960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 userDrawn="1"/>
        </p:nvGrpSpPr>
        <p:grpSpPr>
          <a:xfrm>
            <a:off x="9996692" y="6245854"/>
            <a:ext cx="1936649" cy="495514"/>
            <a:chOff x="602538" y="6254444"/>
            <a:chExt cx="1936145" cy="495514"/>
          </a:xfrm>
        </p:grpSpPr>
        <p:sp>
          <p:nvSpPr>
            <p:cNvPr id="11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 userDrawn="1"/>
        </p:nvSpPr>
        <p:spPr>
          <a:xfrm>
            <a:off x="4995325" y="1268761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zh-CN" altLang="en-US" sz="7200" spc="50" dirty="0" smtClean="0">
                <a:ln w="11430"/>
                <a:solidFill>
                  <a:srgbClr val="5932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动画初步</a:t>
            </a:r>
            <a:endParaRPr lang="zh-CN" altLang="en-US" sz="7200" spc="50" dirty="0">
              <a:ln w="11430"/>
              <a:solidFill>
                <a:srgbClr val="5932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8283081" y="2541097"/>
            <a:ext cx="365026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技能分享系列五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15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421058" y="951031"/>
            <a:ext cx="614221" cy="57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687" y="853269"/>
            <a:ext cx="1038471" cy="523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286" y="871494"/>
            <a:ext cx="981541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6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7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2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3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  </a:t>
            </a:r>
            <a:fld id="{2EEF1883-7A0E-4F66-9932-E581691AD397}" type="slidenum"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9544248" y="-7200000"/>
            <a:ext cx="2654102" cy="7200000"/>
          </a:xfrm>
          <a:prstGeom prst="rect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8691463" y="-7200000"/>
            <a:ext cx="864096" cy="7200000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00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8221144" y="2755528"/>
            <a:ext cx="3600000" cy="3600000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8214198" y="2765874"/>
            <a:ext cx="3573304" cy="3573304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Contents </a:t>
            </a:r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Page</a:t>
            </a:r>
            <a:endParaRPr lang="zh-CN" altLang="en-US" sz="3200" dirty="0">
              <a:solidFill>
                <a:srgbClr val="F2F2E6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0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0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91297 L 0.00034 1.0092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91297 " pathEditMode="relative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8 0.91297 L 0.00035 1.00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18193 -0.00023 L 1.99375E-6 7.40741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/>
      <p:bldP spid="9" grpId="1"/>
      <p:bldP spid="9" grpId="2"/>
      <p:bldP spid="10" grpId="0"/>
      <p:bldP spid="11" grpId="0"/>
      <p:bldP spid="12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544248" y="0"/>
            <a:ext cx="2654102" cy="6858000"/>
          </a:xfrm>
          <a:prstGeom prst="rect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8691463" y="0"/>
            <a:ext cx="864096" cy="6858000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  </a:t>
            </a:r>
            <a:fld id="{2EEF1883-7A0E-4F66-9932-E581691AD397}" type="slidenum"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00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7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en-US" altLang="zh-CN" sz="5400" b="1" dirty="0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dirty="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086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简单动画的个性设置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22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单个对象的组合设计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302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多个对象的组合设计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45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典型动画的应用举例</a:t>
            </a:r>
          </a:p>
        </p:txBody>
      </p:sp>
    </p:spTree>
    <p:extLst>
      <p:ext uri="{BB962C8B-B14F-4D97-AF65-F5344CB8AC3E}">
        <p14:creationId xmlns:p14="http://schemas.microsoft.com/office/powerpoint/2010/main" val="61216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3"/>
          <p:cNvSpPr txBox="1"/>
          <p:nvPr userDrawn="1"/>
        </p:nvSpPr>
        <p:spPr>
          <a:xfrm>
            <a:off x="338535" y="1477337"/>
            <a:ext cx="62646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谢谢收看！</a:t>
            </a:r>
            <a:endParaRPr lang="zh-CN" altLang="en-US" sz="7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0"/>
          <p:cNvSpPr>
            <a:spLocks noChangeArrowheads="1"/>
          </p:cNvSpPr>
          <p:nvPr userDrawn="1"/>
        </p:nvSpPr>
        <p:spPr bwMode="auto">
          <a:xfrm>
            <a:off x="1994719" y="3779748"/>
            <a:ext cx="3281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5" name="TextBox 12"/>
          <p:cNvSpPr>
            <a:spLocks noChangeArrowheads="1"/>
          </p:cNvSpPr>
          <p:nvPr userDrawn="1"/>
        </p:nvSpPr>
        <p:spPr bwMode="auto">
          <a:xfrm>
            <a:off x="1994719" y="3300715"/>
            <a:ext cx="2993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http://t.qq.com/teliss</a:t>
            </a:r>
          </a:p>
        </p:txBody>
      </p:sp>
      <p:sp>
        <p:nvSpPr>
          <p:cNvPr id="6" name="TextBox 13"/>
          <p:cNvSpPr>
            <a:spLocks noChangeArrowheads="1"/>
          </p:cNvSpPr>
          <p:nvPr userDrawn="1"/>
        </p:nvSpPr>
        <p:spPr bwMode="auto">
          <a:xfrm>
            <a:off x="1994719" y="2821682"/>
            <a:ext cx="2416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布衣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公子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/@</a:t>
            </a:r>
            <a:r>
              <a:rPr lang="en-US" altLang="zh-CN" dirty="0" err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teliss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2826385"/>
            <a:ext cx="360069" cy="35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user\Desktop\未标题-5 拷贝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3301075"/>
            <a:ext cx="432000" cy="38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646" y="3802478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5798" y="909324"/>
            <a:ext cx="615749" cy="57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81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6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6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6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6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6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6" name="矩形 5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9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18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093296"/>
            <a:ext cx="12193200" cy="584704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678000"/>
            <a:ext cx="12193200" cy="18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27 Imagen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9655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5559" y="6047582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4762" y="6046789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5"/>
          <p:cNvSpPr txBox="1"/>
          <p:nvPr userDrawn="1"/>
        </p:nvSpPr>
        <p:spPr>
          <a:xfrm>
            <a:off x="10328913" y="6216302"/>
            <a:ext cx="541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200" b="1" smtClean="0">
                <a:solidFill>
                  <a:srgbClr val="5AD00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10131623" y="6299151"/>
            <a:ext cx="216000" cy="216000"/>
            <a:chOff x="11226607" y="6533712"/>
            <a:chExt cx="216000" cy="216000"/>
          </a:xfrm>
        </p:grpSpPr>
        <p:sp>
          <p:nvSpPr>
            <p:cNvPr id="22" name="椭圆 21"/>
            <p:cNvSpPr/>
            <p:nvPr userDrawn="1"/>
          </p:nvSpPr>
          <p:spPr>
            <a:xfrm>
              <a:off x="11226607" y="6533712"/>
              <a:ext cx="216000" cy="216000"/>
            </a:xfrm>
            <a:prstGeom prst="ellipse">
              <a:avLst/>
            </a:prstGeom>
            <a:solidFill>
              <a:srgbClr val="88E70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3" name="燕尾形 22">
              <a:hlinkClick r:id="" action="ppaction://hlinkshowjump?jump=previousslide"/>
            </p:cNvPr>
            <p:cNvSpPr/>
            <p:nvPr userDrawn="1"/>
          </p:nvSpPr>
          <p:spPr>
            <a:xfrm flipH="1">
              <a:off x="11291407" y="6587712"/>
              <a:ext cx="86400" cy="108000"/>
            </a:xfrm>
            <a:prstGeom prst="chevron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1409576" y="6299151"/>
            <a:ext cx="216000" cy="216000"/>
            <a:chOff x="11142748" y="6381312"/>
            <a:chExt cx="216000" cy="216000"/>
          </a:xfrm>
        </p:grpSpPr>
        <p:sp>
          <p:nvSpPr>
            <p:cNvPr id="25" name="椭圆 24"/>
            <p:cNvSpPr/>
            <p:nvPr userDrawn="1"/>
          </p:nvSpPr>
          <p:spPr>
            <a:xfrm>
              <a:off x="11142748" y="6381312"/>
              <a:ext cx="216000" cy="216000"/>
            </a:xfrm>
            <a:prstGeom prst="ellipse">
              <a:avLst/>
            </a:prstGeom>
            <a:solidFill>
              <a:srgbClr val="88E70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6" name="燕尾形 25">
              <a:hlinkClick r:id="" action="ppaction://hlinkshowjump?jump=nextslide"/>
            </p:cNvPr>
            <p:cNvSpPr/>
            <p:nvPr userDrawn="1"/>
          </p:nvSpPr>
          <p:spPr>
            <a:xfrm>
              <a:off x="11207548" y="6435312"/>
              <a:ext cx="86400" cy="108000"/>
            </a:xfrm>
            <a:prstGeom prst="chevron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pic>
        <p:nvPicPr>
          <p:cNvPr id="27" name="28 Imagen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6460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36 CuadroTexto"/>
          <p:cNvSpPr txBox="1"/>
          <p:nvPr userDrawn="1"/>
        </p:nvSpPr>
        <p:spPr>
          <a:xfrm>
            <a:off x="10719692" y="626824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HN" sz="1200" b="1" i="1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rPr>
              <a:t>of</a:t>
            </a:r>
            <a:endParaRPr kumimoji="0" lang="es-ES" sz="1200" b="1" i="1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29" name="38 CuadroTexto"/>
          <p:cNvSpPr txBox="1"/>
          <p:nvPr userDrawn="1"/>
        </p:nvSpPr>
        <p:spPr>
          <a:xfrm>
            <a:off x="11010937" y="6268245"/>
            <a:ext cx="35458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HN" sz="1200" b="1" dirty="0" smtClean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38</a:t>
            </a:r>
            <a:endParaRPr lang="es-ES" sz="1200" b="1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19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59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microsoft.com/office/2007/relationships/hdphoto" Target="../media/hdphoto3.wdp"/><Relationship Id="rId7" Type="http://schemas.openxmlformats.org/officeDocument/2006/relationships/image" Target="../media/image68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jpeg"/><Relationship Id="rId5" Type="http://schemas.microsoft.com/office/2007/relationships/hdphoto" Target="../media/hdphoto6.wdp"/><Relationship Id="rId10" Type="http://schemas.openxmlformats.org/officeDocument/2006/relationships/image" Target="../media/image78.png"/><Relationship Id="rId4" Type="http://schemas.openxmlformats.org/officeDocument/2006/relationships/image" Target="../media/image74.jpeg"/><Relationship Id="rId9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59520" y="-232708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2708" y="174707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8469" y="3952917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88542" y="2140492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0575" y="3304854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74030" y="804524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Documents and Settings\t11318\桌面\新建文件夹\green_leaf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8469" y="216184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659053" y="-101249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715831" y="-954802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961196" y="1213286"/>
            <a:ext cx="468000" cy="276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3074666" y="3467644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757810" y="501917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568744" y="688271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2355" y="607535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8666" y="439345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0753" y="-92557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75473">
            <a:off x="-791559" y="3146392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12590" y="2789227"/>
            <a:ext cx="504000" cy="24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71183" y="277985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29617" y="19951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6847" y="-7112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781107" y="77730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7628" y="4712017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094671" y="-531439"/>
            <a:ext cx="468000" cy="4917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885553" y="4800855"/>
            <a:ext cx="432000" cy="4539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70307" y="350100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489734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906030" y="-44296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36030" y="393555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027" y="-1378501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107637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2307" y="3029890"/>
            <a:ext cx="288000" cy="368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4244356" y="-373570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1135312" y="-8672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2275386" y="2840609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2544366" y="4225624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3028674" y="1608174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4520210" y="113166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661422" y="2759153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3911967" y="349660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792709" y="1589011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1801127" y="2708245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649313" y="-402228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1681517" y="5393679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520668" y="-30968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543709" y="125501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9948" y="470278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9">
            <a:off x="-555600" y="3898136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19" descr="C:\Documents and Settings\t11318\桌面\新建文件夹\a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92806">
            <a:off x="-950546" y="381076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8" descr="C:\Documents and Settings\t11318\桌面\新建文件夹\未标题-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4725">
            <a:off x="-262692" y="-464237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39824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14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20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22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28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30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9" presetClass="entr" presetSubtype="1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403 -4.81481E-6 C -0.01341 0.03774 -0.03085 0.0757 0.09565 0.1 C 0.22202 0.12408 0.53748 0.08588 0.76249 0.14491 C 0.98763 0.20417 1.30804 0.40093 1.44599 0.45533 " pathEditMode="relative" rAng="0" ptsTypes="AAAA">
                                      <p:cBhvr>
                                        <p:cTn id="36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6" y="2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8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4.07407E-6 C 0.01267 0.08611 0.02552 0.17222 0.0625 0.19583 C 0.09948 0.21944 0.1599 0.12222 0.22188 0.14166 C 0.28385 0.16111 0.31076 0.28055 0.43438 0.3125 C 0.55781 0.34444 0.83698 0.25694 0.9625 0.33333 C 1.08802 0.40972 1.12083 0.70902 1.1875 0.77083 " pathEditMode="relative" ptsTypes="aaaaaA">
                                      <p:cBhvr>
                                        <p:cTn id="44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92608E-7 1.11111E-6 C 0.0285 -0.0669 0.057 -0.1338 0.11452 -0.05556 C 0.17205 0.02268 0.27017 0.34907 0.34565 0.46944 C 0.42139 0.58981 0.46005 0.64722 0.56871 0.66667 C 0.67738 0.68611 0.87311 0.56713 0.99779 0.58611 C 1.12259 0.60486 1.25573 0.7625 1.3165 0.78055 " pathEditMode="relative" rAng="0" ptsTypes="AAAAAA">
                                      <p:cBhvr>
                                        <p:cTn id="52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25" y="344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54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60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2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9" presetClass="entr" presetSubtype="1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6.76731E-7 -4.07407E-6 C 0.03175 0.14144 0.06351 0.28287 0.14172 0.36945 C 0.21981 0.45602 0.37819 0.41621 0.46877 0.51945 C 0.55934 0.62269 0.59826 0.86204 0.68545 0.98889 C 0.77251 1.11574 0.90213 1.22315 0.99167 1.28056 C 1.08121 1.33797 1.17504 1.29954 1.22293 1.33334 C 1.27082 1.36713 1.28436 1.46112 1.27915 1.48334 " pathEditMode="relative" rAng="0" ptsTypes="AAAAAAA">
                                      <p:cBhvr>
                                        <p:cTn id="68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Rot by="21600000">
                                      <p:cBhvr>
                                        <p:cTn id="70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76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78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9" presetClass="entr" presetSubtype="1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1.46799E-6 -7.40741E-7 C 0.08537 -0.02361 0.17113 -0.04722 0.21876 -0.03611 C 0.26666 -0.025 0.26106 -0.01065 0.28748 0.06667 C 0.3139 0.14398 0.34656 0.31991 0.37702 0.42778 C 0.4076 0.53565 0.37324 0.64167 0.47085 0.71389 C 0.56845 0.78611 0.86179 0.86157 0.96252 0.86111 " pathEditMode="relative" rAng="0" ptsTypes="AAAAAA">
                                      <p:cBhvr>
                                        <p:cTn id="84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6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66667E-6 5.18519E-6 C 0.08333 -0.06666 0.16683 -0.13332 0.26892 -0.14721 C 0.37083 -0.1611 0.49235 -0.07129 0.61249 -0.08332 C 0.73263 -0.09536 0.88923 -0.18795 0.98958 -0.21944 C 1.08992 -0.25092 1.12812 -0.31573 1.21458 -0.27221 C 1.30104 -0.22869 1.44409 -0.03471 1.50833 0.04168 " pathEditMode="relative" ptsTypes="aaaaaA">
                                      <p:cBhvr>
                                        <p:cTn id="92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4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0.00023 C 0.1342 -0.03194 0.2684 -0.06458 0.39167 -0.08032 C 0.51493 -0.09606 0.61007 -0.14167 0.73958 -0.09421 C 0.8691 -0.04653 1.05226 0.08819 1.16875 0.20579 C 1.28507 0.32338 1.37083 0.56829 1.4375 0.61134 " pathEditMode="relative" ptsTypes="aaaaA">
                                      <p:cBhvr>
                                        <p:cTn id="100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21600000">
                                      <p:cBhvr>
                                        <p:cTn id="102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9" presetClass="entr" presetSubtype="1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4.73712E-6 -1.48148E-6 C 0.12727 -0.00555 0.25455 -0.01111 0.35203 0.01667 C 0.4495 0.04445 0.50793 0.08796 0.58537 0.16667 C 0.66267 0.24537 0.73086 0.3838 0.81663 0.48889 C 0.90239 0.59398 1.04333 0.73704 1.09994 0.79722 " pathEditMode="relative" rAng="0" ptsTypes="AAAAA">
                                      <p:cBhvr>
                                        <p:cTn id="108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97" y="396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10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3.7037E-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 " pathEditMode="relative" ptsTypes="aaaaaaaaA">
                                      <p:cBhvr>
                                        <p:cTn id="116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118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2.96296E-6 C 0.06545 -0.01944 0.13091 -0.03889 0.18542 -0.02222 C 0.23993 -0.00555 0.24792 0.00787 0.32709 0.1 C 0.40625 0.19213 0.54028 0.43333 0.66042 0.53056 C 0.78056 0.62778 0.97223 0.66065 1.04792 0.68333 " pathEditMode="relative" ptsTypes="aaaaA">
                                      <p:cBhvr>
                                        <p:cTn id="124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6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5.92593E-6 C -0.01545 0.04212 -0.0309 0.08425 0.08125 0.1111 C 0.19323 0.13795 0.47327 0.09536 0.67292 0.1611 C 0.87257 0.22684 1.1566 0.44536 1.279 0.50555 " pathEditMode="relative" ptsTypes="aaaA">
                                      <p:cBhvr>
                                        <p:cTn id="132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134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.00399 -4.07407E-6 C -0.01337 0.03774 -0.0309 0.0757 0.09566 0.1 C 0.22188 0.12408 0.5375 0.08588 0.7625 0.14491 C 0.98768 0.20417 1.30799 0.40093 1.44601 0.45533 " pathEditMode="relative" rAng="0" ptsTypes="aaaA">
                                      <p:cBhvr>
                                        <p:cTn id="140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2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9" presetClass="entr" presetSubtype="1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96616E-6 1.48148E-6 C 0.01263 0.08611 0.02551 0.17222 0.06273 0.19583 C 0.09943 0.21944 0.15995 0.12222 0.22189 0.14167 C 0.28384 0.16111 0.31078 0.28055 0.43441 0.3125 C 0.55779 0.34444 0.83694 0.25694 0.96252 0.33333 C 1.08798 0.40972 1.12078 0.70903 1.18754 0.77083 " pathEditMode="relative" rAng="0" ptsTypes="AAAAAA">
                                      <p:cBhvr>
                                        <p:cTn id="148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0" y="3854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Rot by="21600000">
                                      <p:cBhvr>
                                        <p:cTn id="150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9" presetClass="entr" presetSubtype="1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1.66667E-6 1.85185E-6 C 0.02847 -0.0669 0.05694 -0.1338 0.11458 -0.05556 C 0.17205 0.02268 0.27014 0.34907 0.34566 0.46944 C 0.42135 0.58981 0.46007 0.64722 0.56875 0.66666 C 0.67743 0.68611 0.87309 0.56713 0.99774 0.58611 C 1.12257 0.60509 1.25573 0.7625 1.31649 0.78055 " pathEditMode="relative" ptsTypes="aaaaaA">
                                      <p:cBhvr>
                                        <p:cTn id="156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158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9" presetClass="entr" presetSubtype="1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7 8.51852E-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 " pathEditMode="relative" ptsTypes="aaaaaaA">
                                      <p:cBhvr>
                                        <p:cTn id="164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6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9" presetClass="entr" presetSubtype="1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778E-7 -2.22222E-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 " pathEditMode="relative" ptsTypes="aaaaaaA">
                                      <p:cBhvr>
                                        <p:cTn id="172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Rot by="21600000">
                                      <p:cBhvr>
                                        <p:cTn id="174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19625E-6 -3.7037E-6 C 0.03189 0.14144 0.06351 0.28287 0.14173 0.36945 C 0.21981 0.45602 0.37819 0.41621 0.46877 0.51945 C 0.55935 0.62269 0.59826 0.86204 0.68545 0.98889 C 0.77252 1.11574 0.90214 1.22315 0.99167 1.28056 C 1.08121 1.33797 1.17504 1.29954 1.22293 1.33334 C 1.27083 1.36713 1.28436 1.46111 1.27915 1.48334 " pathEditMode="relative" rAng="0" ptsTypes="AAAAAAA">
                                      <p:cBhvr>
                                        <p:cTn id="180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182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93 -0.02477 C 0.0462 -0.04861 0.13183 -0.07222 0.17946 -0.06111 C 0.22748 -0.05 0.22189 -0.03564 0.24831 0.04167 C 0.27459 0.11898 0.30726 0.29491 0.33784 0.40278 C 0.36843 0.51065 0.33407 0.61667 0.43154 0.68889 C 0.52915 0.76111 0.82262 0.83635 0.92321 0.83611 " pathEditMode="relative" rAng="0" ptsTypes="AAAAAA">
                                      <p:cBhvr>
                                        <p:cTn id="188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Rot by="21600000">
                                      <p:cBhvr>
                                        <p:cTn id="190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9" presetClass="entr" presetSubtype="1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-6.87142E-7 -1.85185E-6 C 0.08329 -0.06666 0.16684 -0.13333 0.26887 -0.14722 C 0.37077 -0.16111 0.49219 -0.07129 0.61244 -0.08333 C 0.73269 -0.09537 0.88925 -0.18796 0.98959 -0.21944 C 1.08993 -0.25092 1.12806 -0.31574 1.2146 -0.27222 C 1.30102 -0.2287 1.44404 -0.03472 1.50833 0.04167 " pathEditMode="relative" rAng="0" ptsTypes="AAAAAA">
                                      <p:cBhvr>
                                        <p:cTn id="196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416" y="-12269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1600000">
                                      <p:cBhvr>
                                        <p:cTn id="198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9" presetClass="entr" presetSubtype="1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0203E-6 0.00023 C 0.13417 -0.03194 0.26835 -0.06458 0.39159 -0.08032 C 0.51497 -0.09606 0.6101 -0.14167 0.73959 -0.09421 C 0.86895 -0.04653 1.05232 0.0882 1.16879 0.20579 C 1.28501 0.32338 1.37077 0.56829 1.43753 0.61134 " pathEditMode="relative" rAng="0" ptsTypes="AAAAA">
                                      <p:cBhvr>
                                        <p:cTn id="204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7" y="2476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06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8501E-6 0.00163 C 0.13469 -0.00486 0.26887 -0.01111 0.37194 0.02107 C 0.47514 0.05371 0.53696 0.10487 0.61895 0.197 C 0.7008 0.28936 0.77277 0.45163 0.86335 0.57477 C 0.95419 0.69815 1.10307 0.86575 1.16319 0.93658 " pathEditMode="relative" rAng="0" ptsTypes="AAAAA">
                                      <p:cBhvr>
                                        <p:cTn id="212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0" y="46481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9" presetClass="entr" presetSubtype="1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21600000">
                                      <p:cBhvr>
                                        <p:cTn id="218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52889E-7 -2.96296E-6 C 0.08368 -0.09352 0.16723 -0.18703 0.30258 -0.18333 C 0.43779 -0.17963 0.64146 0.01343 0.81247 0.02223 C 0.98347 0.03102 1.25377 -0.12361 1.32939 -0.13055 " pathEditMode="relative" rAng="0" ptsTypes="AAAA">
                                      <p:cBhvr>
                                        <p:cTn id="220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6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337E-7 1.48148E-6 C 0.26002 -0.13796 0.5203 -0.27593 0.72905 -0.14722 C 0.93779 -0.01852 1.1399 0.57523 1.25195 0.77222 C 1.36426 0.96898 1.37884 0.99583 1.40213 1.03333 " pathEditMode="relative" rAng="0" ptsTypes="AAAA">
                                      <p:cBhvr>
                                        <p:cTn id="228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234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4.32067E-7 3.33333E-6 C 0.09917 0.00162 0.42192 0.06643 0.5937 0.00926 C 0.76562 -0.04792 0.90864 -0.32014 1.03123 -0.34352 C 1.15383 -0.3669 1.26718 -0.175 1.32939 -0.13056 " pathEditMode="relative" rAng="0" ptsTypes="AAAA">
                                      <p:cBhvr>
                                        <p:cTn id="236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242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2.38938E-6 1.85185E-6 C 0.01562 0.01342 0.06611 0.05509 0.0937 0.08055 C 0.12116 0.10625 0.07653 0.05509 0.16463 0.15278 C 0.25221 0.25046 0.44235 0.62685 0.62064 0.66666 C 0.79867 0.70625 1.10568 0.44884 1.23347 0.39097 " pathEditMode="relative" rAng="0" ptsTypes="AAAAA">
                                      <p:cBhvr>
                                        <p:cTn id="244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9" presetClass="entr" presetSubtype="1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250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0" presetClass="pat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4.52889E-7 2.96296E-6 C 0.01562 0.01342 0.01913 -0.03588 0.0937 0.08055 C 0.16827 0.19699 0.33069 0.62268 0.4482 0.69884 C 0.56598 0.775 0.65226 0.54097 0.79841 0.53773 C 0.94443 0.53449 1.21577 0.65 1.32548 0.6794 " pathEditMode="relative" rAng="0" ptsTypes="AAAAA">
                                      <p:cBhvr>
                                        <p:cTn id="252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19" presetClass="entr" presetSubtype="1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21600000">
                                      <p:cBhvr>
                                        <p:cTn id="258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0" presetClass="pat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86726E-6 0 C 0.01562 0.01343 0.00521 0.08148 0.09371 0.08056 C 0.18233 0.07963 0.37377 -0.0419 0.53124 -0.00532 C 0.68832 0.03125 0.91359 0.1669 1.03749 0.30023 C 1.16151 0.43333 1.22554 0.69167 1.27499 0.79468 " pathEditMode="relative" rAng="0" ptsTypes="AAAAA">
                                      <p:cBhvr>
                                        <p:cTn id="260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9" presetClass="entr" presetSubtype="1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1600000">
                                      <p:cBhvr>
                                        <p:cTn id="266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3.42009E-6 -3.7037E-6 C 0.0937 0.08473 0.33629 0.38912 0.56234 0.50857 C 0.78839 0.62801 1.20966 0.62084 1.3562 0.7169 C 1.50274 0.81297 1.424 1.00787 1.4417 1.08449 " pathEditMode="relative" rAng="0" ptsTypes="AAAA">
                                      <p:cBhvr>
                                        <p:cTn id="268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274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37949E-6 -3.7037E-7 C 0.05557 0.01458 0.23907 -0.0088 0.33264 0.08773 C 0.42621 0.18426 0.38391 0.42153 0.56195 0.5794 C 0.74011 0.73704 1.22696 0.93889 1.40187 1.03333 " pathEditMode="relative" rAng="0" ptsTypes="AAAA">
                                      <p:cBhvr>
                                        <p:cTn id="276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9" presetClass="entr" presetSubtype="1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282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29568E-6 -2.22222E-6 C 0.05557 0.01459 0.1805 0.09607 0.33264 0.08773 C 0.48477 0.0794 0.77342 -0.08565 0.91306 -0.05046 C 1.05231 -0.01528 1.08784 0.11898 1.16931 0.29954 C 1.25065 0.47986 1.35346 0.88033 1.40187 1.0331 " pathEditMode="relative" rAng="0" ptsTypes="AAAAA">
                                      <p:cBhvr>
                                        <p:cTn id="284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8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8" presetClass="emp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Rot by="21600000">
                                      <p:cBhvr>
                                        <p:cTn id="290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6445E-6 2.22222E-6 C 0.117 -0.05023 0.47606 -0.42107 0.70185 -0.30162 C 0.92816 -0.18218 1.23959 0.49444 1.3562 0.7169 C 1.47293 0.93935 1.39251 0.96736 1.40214 1.03333 " pathEditMode="relative" rAng="0" ptsTypes="AAAA">
                                      <p:cBhvr>
                                        <p:cTn id="292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98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9.42218E-7 -2.59259E-6 C 0.1101 0.03287 0.43428 0.07801 0.6602 0.19746 C 0.88652 0.3169 1.23243 0.57755 1.35607 0.7169 C 1.47983 0.85625 1.3925 0.96736 1.40214 1.03334 " pathEditMode="relative" rAng="0" ptsTypes="AAAA">
                                      <p:cBhvr>
                                        <p:cTn id="300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06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99219E-6 3.33333E-6 C 0.08732 0.11527 0.29737 0.57245 0.52342 0.69166 C 0.74947 0.81134 1.20419 0.65347 1.35619 0.71666 C 1.50832 0.78032 1.41931 0.99838 1.43597 1.07245 " pathEditMode="relative" rAng="0" ptsTypes="AAAA">
                                      <p:cBhvr>
                                        <p:cTn id="308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14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3764E-6 -3.7037E-7 C 0.08368 -0.09352 0.16723 -0.18704 0.30258 -0.18333 C 0.4378 -0.17963 0.64147 0.01343 0.81247 0.02222 C 0.98348 0.03102 1.25378 -0.12361 1.32939 -0.13056 " pathEditMode="relative" rAng="0" ptsTypes="AAAA">
                                      <p:cBhvr>
                                        <p:cTn id="316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203E-6 -4.07407E-6 C 0.26015 -0.13796 0.5203 -0.27592 0.72905 -0.14722 C 0.93779 -0.01851 1.1399 0.57547 1.25195 0.77223 C 1.36426 0.96899 1.37884 0.99584 1.40213 1.03334 " pathEditMode="relative" rAng="0" ptsTypes="AAAA">
                                      <p:cBhvr>
                                        <p:cTn id="324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30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21239E-6 1.48148E-6 C 0.09917 0.00162 0.42192 0.06643 0.5937 0.00926 C 0.76562 -0.04792 0.90864 -0.32014 1.03124 -0.34352 C 1.15383 -0.3669 1.26718 -0.175 1.32939 -0.13056 " pathEditMode="relative" rAng="0" ptsTypes="AAAA">
                                      <p:cBhvr>
                                        <p:cTn id="332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8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27538E-6 4.44444E-6 C 0.01562 0.01342 0.06611 0.05509 0.0937 0.08055 C 0.12116 0.10625 0.07652 0.05509 0.16463 0.15277 C 0.25221 0.25046 0.44235 0.62685 0.62064 0.66666 C 0.79867 0.70648 1.10568 0.44884 1.23347 0.39143 " pathEditMode="relative" rAng="0" ptsTypes="AAAAA">
                                      <p:cBhvr>
                                        <p:cTn id="340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46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532E-6 -3.33333E-6 C 0.01562 0.01343 0.01913 -0.03588 0.0937 0.08056 C 0.16827 0.19653 0.33069 0.62269 0.4482 0.69885 C 0.56598 0.77454 0.65226 0.54098 0.79841 0.53773 C 0.94443 0.53449 1.21577 0.65 1.32548 0.6794 " pathEditMode="relative" rAng="0" ptsTypes="AAAAA">
                                      <p:cBhvr>
                                        <p:cTn id="348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9" presetClass="entr" presetSubtype="1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354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54503E-6 -4.44444E-6 C 0.01561 0.01343 0.0052 0.08149 0.0937 0.08056 C 0.18232 0.07963 0.37376 -0.04189 0.53123 -0.00532 C 0.68831 0.03125 0.91358 0.1669 1.03748 0.30024 C 1.1615 0.43334 1.22553 0.69167 1.27498 0.79468 " pathEditMode="relative" rAng="0" ptsTypes="AAAAA">
                                      <p:cBhvr>
                                        <p:cTn id="356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9" presetClass="entr" presetSubtype="1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8" presetClass="emp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21600000">
                                      <p:cBhvr>
                                        <p:cTn id="362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3.75325E-6 1.85185E-6 C 0.0937 0.08472 0.33628 0.38912 0.56233 0.50856 C 0.78839 0.62801 1.20965 0.62083 1.35619 0.7169 C 1.50273 0.81296 1.42399 1.00787 1.44169 1.08449 " pathEditMode="relative" rAng="0" ptsTypes="AAAA">
                                      <p:cBhvr>
                                        <p:cTn id="364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9" presetClass="entr" presetSubtype="1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70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924E-6 1.48148E-6 C 0.05557 0.01458 0.23907 -0.0088 0.33264 0.08773 C 0.42621 0.18426 0.38392 0.42153 0.56195 0.5794 C 0.74011 0.73704 1.22697 0.93889 1.40188 1.03333 " pathEditMode="relative" rAng="0" ptsTypes="AAAA">
                                      <p:cBhvr>
                                        <p:cTn id="372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378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31026E-6 0 C 0.05557 0.01458 0.1805 0.09606 0.33263 0.08773 C 0.48477 0.0794 0.77303 -0.08565 0.91306 -0.05046 C 1.05192 -0.01528 1.08784 0.11898 1.16931 0.29954 C 1.25065 0.47986 1.35346 0.88032 1.40187 1.03287 " pathEditMode="relative" rAng="0" ptsTypes="AAAAA">
                                      <p:cBhvr>
                                        <p:cTn id="380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6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8" presetClass="emp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386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0" presetClass="pat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62415E-6 -2.59259E-6 C 0.11699 -0.05023 0.47605 -0.42106 0.70185 -0.30162 C 0.92816 -0.18217 1.23959 0.49445 1.35619 0.7169 C 1.47293 0.93935 1.3925 0.96736 1.40213 1.03334 " pathEditMode="relative" rAng="0" ptsTypes="AAAA">
                                      <p:cBhvr>
                                        <p:cTn id="388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9" presetClass="entr" presetSubtype="1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Rot by="21600000">
                                      <p:cBhvr>
                                        <p:cTn id="394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1.84279E-6 -2.59259E-6 C 0.1101 0.03287 0.43428 0.07801 0.6602 0.19746 C 0.88652 0.3169 1.23243 0.57755 1.35606 0.7169 C 1.47983 0.85625 1.3925 0.96736 1.40213 1.03334 " pathEditMode="relative" rAng="0" ptsTypes="AAAA">
                                      <p:cBhvr>
                                        <p:cTn id="396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9" presetClass="entr" presetSubtype="1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402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0" presetClass="pat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8.43311E-7 3.33333E-6 C 0.08732 0.11527 0.29737 0.57245 0.52342 0.69166 C 0.74948 0.81134 1.20419 0.65347 1.35619 0.71666 C 1.50833 0.78032 1.41931 0.99838 1.43597 1.07245 " pathEditMode="relative" rAng="0" ptsTypes="AAAA">
                                      <p:cBhvr>
                                        <p:cTn id="404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73" y="1214982"/>
            <a:ext cx="3855903" cy="29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1587" y="1214982"/>
            <a:ext cx="3844887" cy="349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202631" y="1772816"/>
            <a:ext cx="7632848" cy="720080"/>
            <a:chOff x="1202631" y="1772816"/>
            <a:chExt cx="7632848" cy="720080"/>
          </a:xfrm>
        </p:grpSpPr>
        <p:sp>
          <p:nvSpPr>
            <p:cNvPr id="7" name="圆角矩形 6"/>
            <p:cNvSpPr/>
            <p:nvPr/>
          </p:nvSpPr>
          <p:spPr>
            <a:xfrm>
              <a:off x="1202631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348615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9" name="直接箭头连接符 8"/>
            <p:cNvCxnSpPr>
              <a:stCxn id="7" idx="3"/>
              <a:endCxn id="8" idx="1"/>
            </p:cNvCxnSpPr>
            <p:nvPr/>
          </p:nvCxnSpPr>
          <p:spPr>
            <a:xfrm>
              <a:off x="2786807" y="2132856"/>
              <a:ext cx="2561808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10" name="直接箭头连接符 9"/>
            <p:cNvCxnSpPr>
              <a:stCxn id="8" idx="3"/>
            </p:cNvCxnSpPr>
            <p:nvPr/>
          </p:nvCxnSpPr>
          <p:spPr>
            <a:xfrm>
              <a:off x="6932791" y="2132856"/>
              <a:ext cx="1902688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pic>
        <p:nvPicPr>
          <p:cNvPr id="11" name="Picture 2" descr="F:\360云盘\02-个人资料\！PPT图片及版面资源\05-PPT精选插图\01-生活\t022532da640fb07e4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6884" y="1214982"/>
            <a:ext cx="2759747" cy="4139620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700604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13" name="文本框 11"/>
          <p:cNvSpPr txBox="1"/>
          <p:nvPr/>
        </p:nvSpPr>
        <p:spPr>
          <a:xfrm>
            <a:off x="1904307" y="5329173"/>
            <a:ext cx="704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“缩放”和“陀螺旋”在动画窗格中的顺序可以改变吗？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35"/>
          <p:cNvSpPr txBox="1"/>
          <p:nvPr/>
        </p:nvSpPr>
        <p:spPr>
          <a:xfrm>
            <a:off x="625273" y="4829090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动画一般运用在正文中的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大段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162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25273" y="436602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”的组合，请大家观看效果：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91094" y="5384768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38" name="文本框 11"/>
          <p:cNvSpPr txBox="1"/>
          <p:nvPr/>
        </p:nvSpPr>
        <p:spPr>
          <a:xfrm>
            <a:off x="1794797" y="5327186"/>
            <a:ext cx="704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如何快速地设置上述动画，请用好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Picture 2" descr="F:\360云盘\02-个人资料\！PPT图片及版面资源\05-PPT精选插图\01-生活\xpic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273" y="1177890"/>
            <a:ext cx="5679102" cy="3547254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675239" y="2689907"/>
            <a:ext cx="5105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您还有更多的陀螺旋组合吗？</a:t>
            </a:r>
            <a:endParaRPr lang="en-US" altLang="zh-CN" sz="28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96182" y="5421156"/>
            <a:ext cx="735241" cy="335280"/>
          </a:xfrm>
          <a:prstGeom prst="rect">
            <a:avLst/>
          </a:prstGeom>
          <a:ln w="9525">
            <a:solidFill>
              <a:srgbClr val="5AD00A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/>
      <p:bldP spid="40" grpId="0"/>
      <p:bldP spid="4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1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2" name="Picture 3" descr="C:\Documents and Settings\t11318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5359" y="1124744"/>
            <a:ext cx="3600000" cy="314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73" y="1268760"/>
            <a:ext cx="2520280" cy="1368152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sp>
        <p:nvSpPr>
          <p:cNvPr id="34" name="矩形 33"/>
          <p:cNvSpPr/>
          <p:nvPr/>
        </p:nvSpPr>
        <p:spPr>
          <a:xfrm>
            <a:off x="625273" y="2924944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“缩放”要点</a:t>
            </a:r>
          </a:p>
        </p:txBody>
      </p:sp>
      <p:sp>
        <p:nvSpPr>
          <p:cNvPr id="35" name="矩形 34"/>
          <p:cNvSpPr/>
          <p:nvPr/>
        </p:nvSpPr>
        <p:spPr>
          <a:xfrm>
            <a:off x="625273" y="4398087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“放大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缩小”要点</a:t>
            </a:r>
          </a:p>
        </p:txBody>
      </p:sp>
      <p:sp>
        <p:nvSpPr>
          <p:cNvPr id="36" name="文本框 11"/>
          <p:cNvSpPr txBox="1"/>
          <p:nvPr/>
        </p:nvSpPr>
        <p:spPr>
          <a:xfrm>
            <a:off x="625272" y="3429000"/>
            <a:ext cx="669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消失点在“对象中心”、期间“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0.5S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619004" y="4999002"/>
            <a:ext cx="821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尺寸“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”，“自动翻转”，期间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1.1s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，重复直至幻灯片结尾。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98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3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35"/>
          <p:cNvSpPr txBox="1"/>
          <p:nvPr/>
        </p:nvSpPr>
        <p:spPr>
          <a:xfrm>
            <a:off x="625273" y="260648"/>
            <a:ext cx="734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</a:t>
            </a:r>
            <a:r>
              <a:rPr lang="en-US" altLang="zh-CN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《20-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企业文化揭秘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的目录中使用了该动画，别有特色。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9" descr="C:\Documents and Settings\hp1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2046" y="1646824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C:\Documents and Settings\hp1\桌面\未标题-1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4030" y="2821288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Documents and Settings\hp1\桌面\未标题-1 拷贝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1046" y="692696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val 9"/>
          <p:cNvSpPr>
            <a:spLocks noChangeAspect="1" noChangeArrowheads="1"/>
          </p:cNvSpPr>
          <p:nvPr/>
        </p:nvSpPr>
        <p:spPr bwMode="gray">
          <a:xfrm>
            <a:off x="2341046" y="872696"/>
            <a:ext cx="3240000" cy="324000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9" name="Oval 9"/>
          <p:cNvSpPr>
            <a:spLocks noChangeAspect="1" noChangeArrowheads="1"/>
          </p:cNvSpPr>
          <p:nvPr/>
        </p:nvSpPr>
        <p:spPr bwMode="gray">
          <a:xfrm>
            <a:off x="4834030" y="3001288"/>
            <a:ext cx="3240000" cy="324000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0" name="Oval 9"/>
          <p:cNvSpPr>
            <a:spLocks noChangeAspect="1" noChangeArrowheads="1"/>
          </p:cNvSpPr>
          <p:nvPr/>
        </p:nvSpPr>
        <p:spPr bwMode="gray">
          <a:xfrm>
            <a:off x="7922046" y="1826824"/>
            <a:ext cx="3240000" cy="324000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31" name="直接连接符 30"/>
          <p:cNvCxnSpPr>
            <a:stCxn id="30" idx="5"/>
          </p:cNvCxnSpPr>
          <p:nvPr/>
        </p:nvCxnSpPr>
        <p:spPr>
          <a:xfrm>
            <a:off x="10687559" y="4592337"/>
            <a:ext cx="690511" cy="474487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>
            <a:off x="11378070" y="5066824"/>
            <a:ext cx="0" cy="288392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sp>
        <p:nvSpPr>
          <p:cNvPr id="33" name="TextBox 13"/>
          <p:cNvSpPr txBox="1"/>
          <p:nvPr/>
        </p:nvSpPr>
        <p:spPr>
          <a:xfrm>
            <a:off x="10009918" y="55553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企业文化体系</a:t>
            </a:r>
            <a:endParaRPr lang="zh-CN" altLang="en-US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>
            <a:stCxn id="28" idx="3"/>
          </p:cNvCxnSpPr>
          <p:nvPr/>
        </p:nvCxnSpPr>
        <p:spPr>
          <a:xfrm flipH="1">
            <a:off x="2143047" y="3638209"/>
            <a:ext cx="672486" cy="276487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sp>
        <p:nvSpPr>
          <p:cNvPr id="35" name="TextBox 15"/>
          <p:cNvSpPr txBox="1"/>
          <p:nvPr/>
        </p:nvSpPr>
        <p:spPr>
          <a:xfrm>
            <a:off x="1994719" y="45923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文化知识概述</a:t>
            </a:r>
            <a:endParaRPr lang="zh-CN" altLang="en-US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>
            <a:stCxn id="29" idx="0"/>
          </p:cNvCxnSpPr>
          <p:nvPr/>
        </p:nvCxnSpPr>
        <p:spPr>
          <a:xfrm flipV="1">
            <a:off x="6454030" y="1826824"/>
            <a:ext cx="0" cy="1174464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cxnSp>
        <p:nvCxnSpPr>
          <p:cNvPr id="43" name="直接连接符 42"/>
          <p:cNvCxnSpPr/>
          <p:nvPr/>
        </p:nvCxnSpPr>
        <p:spPr>
          <a:xfrm flipV="1">
            <a:off x="6454030" y="1424083"/>
            <a:ext cx="531552" cy="402741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sp>
        <p:nvSpPr>
          <p:cNvPr id="44" name="TextBox 18"/>
          <p:cNvSpPr txBox="1"/>
          <p:nvPr/>
        </p:nvSpPr>
        <p:spPr>
          <a:xfrm>
            <a:off x="7057590" y="11787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企业文化概述</a:t>
            </a:r>
            <a:endParaRPr lang="zh-CN" altLang="en-US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143047" y="3914696"/>
            <a:ext cx="0" cy="504416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97933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100" fill="hold"/>
                                        <p:tgtEl>
                                          <p:spTgt spid="2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100" fill="hold"/>
                                        <p:tgtEl>
                                          <p:spTgt spid="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100" fill="hold"/>
                                        <p:tgtEl>
                                          <p:spTgt spid="2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缩放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和多个“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</a:t>
            </a:r>
            <a:r>
              <a:rPr lang="en-US" altLang="zh-CN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缩小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7790297" y="1629663"/>
            <a:ext cx="3020875" cy="3018674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4275080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864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sp>
        <p:nvSpPr>
          <p:cNvPr id="15" name="文本框 11"/>
          <p:cNvSpPr txBox="1"/>
          <p:nvPr/>
        </p:nvSpPr>
        <p:spPr>
          <a:xfrm>
            <a:off x="619004" y="5117122"/>
            <a:ext cx="9512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打开动画窗格，我们可以发现，上述动画效果很酷，但设置起来也比较复杂。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64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5" name="文本框 23"/>
          <p:cNvSpPr txBox="1"/>
          <p:nvPr/>
        </p:nvSpPr>
        <p:spPr>
          <a:xfrm>
            <a:off x="759304" y="358025"/>
            <a:ext cx="497983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 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淡出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陀螺旋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的组合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6" name="文本框 11"/>
          <p:cNvSpPr txBox="1"/>
          <p:nvPr/>
        </p:nvSpPr>
        <p:spPr>
          <a:xfrm>
            <a:off x="619004" y="5167721"/>
            <a:ext cx="1116880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上述图片来源于早期流传于网络的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》PPT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模板，我正是从该作品中发现了组合动画的妙处，特贴上原图片以示纪念，感谢原作者！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10" descr="铁路边上网的女孩 听音乐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574471">
            <a:off x="1561214" y="2717810"/>
            <a:ext cx="2960687" cy="1905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8" name="Picture 8" descr="打电话的女人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6513">
            <a:off x="6334826" y="1247785"/>
            <a:ext cx="2327275" cy="163195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9" name="Picture 18" descr="坐在图书馆地上看书拿手机打电话的女大学生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3210">
            <a:off x="8362064" y="1566872"/>
            <a:ext cx="2344737" cy="3151188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0" name="Picture 22" descr="交流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34238">
            <a:off x="1556451" y="1312872"/>
            <a:ext cx="2555875" cy="1604963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1" name="Picture 14" descr="酒店客服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9"/>
          <a:stretch/>
        </p:blipFill>
        <p:spPr bwMode="auto">
          <a:xfrm rot="21360057">
            <a:off x="6364989" y="3054360"/>
            <a:ext cx="2297112" cy="15875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2" name="Picture 12" descr="职业人物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10408">
            <a:off x="4215514" y="1477972"/>
            <a:ext cx="2595562" cy="169862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3" name="Picture 16" descr="客服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48579">
            <a:off x="4398076" y="2944822"/>
            <a:ext cx="2220913" cy="156527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46094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04" y="1498418"/>
            <a:ext cx="5358105" cy="3348815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弹性效果"/>
          <p:cNvSpPr/>
          <p:nvPr/>
        </p:nvSpPr>
        <p:spPr>
          <a:xfrm>
            <a:off x="2178216" y="5125233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弹性效果</a:t>
            </a:r>
          </a:p>
        </p:txBody>
      </p:sp>
      <p:sp>
        <p:nvSpPr>
          <p:cNvPr id="20" name="踉跄效果"/>
          <p:cNvSpPr/>
          <p:nvPr/>
        </p:nvSpPr>
        <p:spPr>
          <a:xfrm>
            <a:off x="7767439" y="5125233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踉跄效果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527" y="1498418"/>
            <a:ext cx="5358104" cy="3348815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35"/>
          <p:cNvSpPr txBox="1"/>
          <p:nvPr/>
        </p:nvSpPr>
        <p:spPr>
          <a:xfrm>
            <a:off x="625273" y="404664"/>
            <a:ext cx="10154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类似的效果有很多，以下是两种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“动作路径”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为核心的图片动画效果，点击栏目条观看：</a:t>
            </a:r>
          </a:p>
        </p:txBody>
      </p:sp>
    </p:spTree>
    <p:extLst>
      <p:ext uri="{BB962C8B-B14F-4D97-AF65-F5344CB8AC3E}">
        <p14:creationId xmlns:p14="http://schemas.microsoft.com/office/powerpoint/2010/main" val="413536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9464E-6 0 L -0.01002 0 " pathEditMode="relative" rAng="0" ptsTypes="AA">
                                      <p:cBhvr>
                                        <p:cTn id="10" dur="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22488E-7 0 L 0.00677 0 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">
                                      <p:cBhvr>
                                        <p:cTn id="2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同样的，退出的动画也可以利用单纯动画的组合形成特别的效果，比如：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708654" y="5409271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126654" y="5409271"/>
            <a:ext cx="2772000" cy="468000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290654" y="5409272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94606" y="5409271"/>
            <a:ext cx="10800000" cy="1"/>
          </a:xfrm>
          <a:prstGeom prst="line">
            <a:avLst/>
          </a:prstGeom>
          <a:noFill/>
          <a:ln w="9525" cap="flat" cmpd="sng" algn="ctr">
            <a:solidFill>
              <a:srgbClr val="92D050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694606" y="5877271"/>
            <a:ext cx="10800000" cy="1"/>
          </a:xfrm>
          <a:prstGeom prst="line">
            <a:avLst/>
          </a:prstGeom>
          <a:noFill/>
          <a:ln w="9525" cap="flat" cmpd="sng" algn="ctr">
            <a:solidFill>
              <a:srgbClr val="92D050"/>
            </a:solidFill>
            <a:prstDash val="solid"/>
            <a:headEnd type="oval"/>
            <a:tailEnd type="oval"/>
          </a:ln>
          <a:effectLst/>
        </p:spPr>
      </p:cxnSp>
      <p:pic>
        <p:nvPicPr>
          <p:cNvPr id="13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654" y="981184"/>
            <a:ext cx="2736000" cy="4104000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8654" y="981184"/>
            <a:ext cx="2736000" cy="4104000"/>
          </a:xfrm>
          <a:prstGeom prst="rect">
            <a:avLst/>
          </a:prstGeom>
          <a:noFill/>
          <a:ln w="19050">
            <a:solidFill>
              <a:sysClr val="window" lastClr="FFFFFF">
                <a:lumMod val="7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6606" y="981184"/>
            <a:ext cx="2736000" cy="4104001"/>
          </a:xfrm>
          <a:prstGeom prst="rect">
            <a:avLst/>
          </a:prstGeom>
          <a:noFill/>
          <a:ln w="19050">
            <a:solidFill>
              <a:sysClr val="window" lastClr="FFFFFF">
                <a:lumMod val="7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7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25272" y="2545655"/>
            <a:ext cx="11162535" cy="232350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273" y="1052736"/>
            <a:ext cx="1130655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不论一个动画多么复杂多么绚丽，它都是由最简单的动作组成。</a:t>
            </a:r>
          </a:p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同一个对象不同动作的时间关系（执行前后、延迟时间、动作长短、循环次数）是我们学习的重点和关键。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经过上述多个案例，我们可以发现（感谢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般若黑洞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总结，此处直接引用）：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5273" y="2796343"/>
            <a:ext cx="11162534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简单的公式是：</a:t>
            </a: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复杂动作</a:t>
            </a:r>
            <a:r>
              <a:rPr lang="en-US" altLang="zh-CN" sz="6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6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单纯动作</a:t>
            </a:r>
            <a:r>
              <a:rPr lang="en-US" altLang="zh-CN" sz="6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6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时间处理</a:t>
            </a:r>
            <a:endParaRPr lang="zh-CN" altLang="en-US" sz="60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625273" y="5354052"/>
            <a:ext cx="1130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我们可以尝试自由组合，</a:t>
            </a:r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也可以利用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“动画刷”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直接刷走别人的</a:t>
            </a:r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动画。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30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对角圆角矩形 7"/>
          <p:cNvSpPr/>
          <p:nvPr/>
        </p:nvSpPr>
        <p:spPr>
          <a:xfrm>
            <a:off x="482551" y="3904408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 dirty="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25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08856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6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多个相同对象、相同动画的组合效果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58613" y="1484784"/>
            <a:ext cx="3330371" cy="1998222"/>
            <a:chOff x="841001" y="1516287"/>
            <a:chExt cx="3330371" cy="1998222"/>
          </a:xfrm>
        </p:grpSpPr>
        <p:sp>
          <p:nvSpPr>
            <p:cNvPr id="18" name="任意多边形 17"/>
            <p:cNvSpPr/>
            <p:nvPr/>
          </p:nvSpPr>
          <p:spPr>
            <a:xfrm>
              <a:off x="841003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41001" y="1628800"/>
              <a:ext cx="3330370" cy="432048"/>
              <a:chOff x="841001" y="1628800"/>
              <a:chExt cx="3330370" cy="43204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2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一、战略性的原则</a:t>
                </a:r>
              </a:p>
            </p:txBody>
          </p:sp>
        </p:grpSp>
        <p:sp>
          <p:nvSpPr>
            <p:cNvPr id="20" name="TextBox 6"/>
            <p:cNvSpPr txBox="1"/>
            <p:nvPr/>
          </p:nvSpPr>
          <p:spPr>
            <a:xfrm>
              <a:off x="913011" y="2109731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培训要服务组织战略，拥有长期的目标和系统的规划并形成制度；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22022" y="1484784"/>
            <a:ext cx="3330370" cy="1998222"/>
            <a:chOff x="4504410" y="1516287"/>
            <a:chExt cx="3330370" cy="1998222"/>
          </a:xfrm>
        </p:grpSpPr>
        <p:sp>
          <p:nvSpPr>
            <p:cNvPr id="24" name="任意多边形 23"/>
            <p:cNvSpPr/>
            <p:nvPr/>
          </p:nvSpPr>
          <p:spPr>
            <a:xfrm>
              <a:off x="4504410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504410" y="1628800"/>
              <a:ext cx="3330370" cy="432048"/>
              <a:chOff x="841001" y="1628800"/>
              <a:chExt cx="3330370" cy="43204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8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二、按需施教、学以致用原则</a:t>
                </a:r>
              </a:p>
            </p:txBody>
          </p:sp>
        </p:grpSp>
        <p:sp>
          <p:nvSpPr>
            <p:cNvPr id="26" name="TextBox 6"/>
            <p:cNvSpPr txBox="1"/>
            <p:nvPr/>
          </p:nvSpPr>
          <p:spPr>
            <a:xfrm>
              <a:off x="4576419" y="2109731"/>
              <a:ext cx="318635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培训的内容务必要与实践相结合，按需施教、学以致用，要务实、有效；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85428" y="1484784"/>
            <a:ext cx="3330370" cy="1998222"/>
            <a:chOff x="8167816" y="1516287"/>
            <a:chExt cx="3330370" cy="1998222"/>
          </a:xfrm>
        </p:grpSpPr>
        <p:sp>
          <p:nvSpPr>
            <p:cNvPr id="30" name="任意多边形 29"/>
            <p:cNvSpPr/>
            <p:nvPr/>
          </p:nvSpPr>
          <p:spPr>
            <a:xfrm>
              <a:off x="8167817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8167816" y="1628800"/>
              <a:ext cx="3330370" cy="432048"/>
              <a:chOff x="841001" y="1628800"/>
              <a:chExt cx="3330370" cy="432048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34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三、主动性的原则</a:t>
                </a:r>
              </a:p>
            </p:txBody>
          </p:sp>
        </p:grpSp>
        <p:sp>
          <p:nvSpPr>
            <p:cNvPr id="32" name="TextBox 6"/>
            <p:cNvSpPr txBox="1"/>
            <p:nvPr/>
          </p:nvSpPr>
          <p:spPr>
            <a:xfrm>
              <a:off x="8239827" y="2109731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要引导员工的学习兴趣和激发员工的学习意愿，变“要我学”为“我要学”；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8614" y="3816043"/>
            <a:ext cx="3330370" cy="1998222"/>
            <a:chOff x="841002" y="3847546"/>
            <a:chExt cx="3330370" cy="1998222"/>
          </a:xfrm>
        </p:grpSpPr>
        <p:sp>
          <p:nvSpPr>
            <p:cNvPr id="36" name="任意多边形 35"/>
            <p:cNvSpPr/>
            <p:nvPr/>
          </p:nvSpPr>
          <p:spPr>
            <a:xfrm>
              <a:off x="841003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41002" y="3979306"/>
              <a:ext cx="3330370" cy="432048"/>
              <a:chOff x="841001" y="1628800"/>
              <a:chExt cx="3330370" cy="43204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40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四、思想为先的原则</a:t>
                </a:r>
              </a:p>
            </p:txBody>
          </p:sp>
        </p:grpSp>
        <p:sp>
          <p:nvSpPr>
            <p:cNvPr id="38" name="TextBox 6"/>
            <p:cNvSpPr txBox="1"/>
            <p:nvPr/>
          </p:nvSpPr>
          <p:spPr>
            <a:xfrm>
              <a:off x="913011" y="4437847"/>
              <a:ext cx="318635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要首先注重对员工思想观念等的培训，要有真正打动人心的思想、引起听众强烈的共鸣，才更有可能引起预期的行动；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22022" y="3816043"/>
            <a:ext cx="3330371" cy="1998222"/>
            <a:chOff x="4504410" y="3847546"/>
            <a:chExt cx="3330371" cy="1998222"/>
          </a:xfrm>
        </p:grpSpPr>
        <p:sp>
          <p:nvSpPr>
            <p:cNvPr id="42" name="任意多边形 41"/>
            <p:cNvSpPr/>
            <p:nvPr/>
          </p:nvSpPr>
          <p:spPr>
            <a:xfrm>
              <a:off x="4504410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504411" y="3979306"/>
              <a:ext cx="3330370" cy="432048"/>
              <a:chOff x="841001" y="1628800"/>
              <a:chExt cx="3330370" cy="43204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46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五、效果评估的原则</a:t>
                </a:r>
              </a:p>
            </p:txBody>
          </p:sp>
        </p:grpSp>
        <p:sp>
          <p:nvSpPr>
            <p:cNvPr id="44" name="TextBox 6"/>
            <p:cNvSpPr txBox="1"/>
            <p:nvPr/>
          </p:nvSpPr>
          <p:spPr>
            <a:xfrm>
              <a:off x="4576419" y="4437847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培训后要对培训效果进行评估，以促进培训工作的持续提升；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85429" y="3816043"/>
            <a:ext cx="3330370" cy="1998222"/>
            <a:chOff x="8167817" y="3847546"/>
            <a:chExt cx="3330370" cy="1998222"/>
          </a:xfrm>
        </p:grpSpPr>
        <p:sp>
          <p:nvSpPr>
            <p:cNvPr id="48" name="任意多边形 47"/>
            <p:cNvSpPr/>
            <p:nvPr/>
          </p:nvSpPr>
          <p:spPr>
            <a:xfrm>
              <a:off x="8167817" y="3847546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167817" y="3979306"/>
              <a:ext cx="3330370" cy="432048"/>
              <a:chOff x="841001" y="1628800"/>
              <a:chExt cx="3330370" cy="432048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52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六、效果反馈的原则</a:t>
                </a:r>
              </a:p>
            </p:txBody>
          </p:sp>
        </p:grpSp>
        <p:sp>
          <p:nvSpPr>
            <p:cNvPr id="50" name="TextBox 6"/>
            <p:cNvSpPr txBox="1"/>
            <p:nvPr/>
          </p:nvSpPr>
          <p:spPr>
            <a:xfrm>
              <a:off x="8239827" y="4437847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培训后要巩固所学，强化应用，并定期检查，及时纠正错误和偏差。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244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657982" y="1844824"/>
            <a:ext cx="2036521" cy="2801290"/>
            <a:chOff x="966311" y="3802967"/>
            <a:chExt cx="2036521" cy="2801290"/>
          </a:xfrm>
        </p:grpSpPr>
        <p:sp>
          <p:nvSpPr>
            <p:cNvPr id="54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dirty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56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报酬</a:t>
              </a: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1045896" y="4595055"/>
              <a:ext cx="1910246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共包含薪酬、福利、绩效三个二级因素；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79776" y="1844824"/>
            <a:ext cx="2034046" cy="2801290"/>
            <a:chOff x="968785" y="3802967"/>
            <a:chExt cx="2034046" cy="2801290"/>
          </a:xfrm>
        </p:grpSpPr>
        <p:sp>
          <p:nvSpPr>
            <p:cNvPr id="59" name="Rectangle 25"/>
            <p:cNvSpPr/>
            <p:nvPr/>
          </p:nvSpPr>
          <p:spPr bwMode="auto">
            <a:xfrm>
              <a:off x="968786" y="6454919"/>
              <a:ext cx="203404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7"/>
            <p:cNvSpPr/>
            <p:nvPr/>
          </p:nvSpPr>
          <p:spPr bwMode="auto">
            <a:xfrm>
              <a:off x="968786" y="4372009"/>
              <a:ext cx="2034045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dirty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61" name="Rectangle 14"/>
            <p:cNvSpPr/>
            <p:nvPr/>
          </p:nvSpPr>
          <p:spPr bwMode="auto">
            <a:xfrm>
              <a:off x="968785" y="3802967"/>
              <a:ext cx="2034045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</a:p>
          </p:txBody>
        </p:sp>
        <p:sp>
          <p:nvSpPr>
            <p:cNvPr id="62" name="TextBox 6"/>
            <p:cNvSpPr txBox="1"/>
            <p:nvPr/>
          </p:nvSpPr>
          <p:spPr>
            <a:xfrm>
              <a:off x="1045896" y="4595055"/>
              <a:ext cx="191024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共包含责任、目标清晰及认同、自身感受三个二级因素；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96622" y="1844824"/>
            <a:ext cx="2036521" cy="2801290"/>
            <a:chOff x="966311" y="3802967"/>
            <a:chExt cx="2036521" cy="2801290"/>
          </a:xfrm>
        </p:grpSpPr>
        <p:sp>
          <p:nvSpPr>
            <p:cNvPr id="64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dirty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66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晋升</a:t>
              </a:r>
            </a:p>
          </p:txBody>
        </p:sp>
        <p:sp>
          <p:nvSpPr>
            <p:cNvPr id="67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共包含发展机会、培训、培养（导师、直接上级）三个二级因素。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315942" y="1844824"/>
            <a:ext cx="2036521" cy="2801290"/>
            <a:chOff x="966311" y="3802967"/>
            <a:chExt cx="2036521" cy="2801290"/>
          </a:xfrm>
        </p:grpSpPr>
        <p:sp>
          <p:nvSpPr>
            <p:cNvPr id="69" name="Rectangle 25"/>
            <p:cNvSpPr/>
            <p:nvPr/>
          </p:nvSpPr>
          <p:spPr bwMode="auto">
            <a:xfrm>
              <a:off x="966316" y="6454919"/>
              <a:ext cx="203651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17"/>
            <p:cNvSpPr/>
            <p:nvPr/>
          </p:nvSpPr>
          <p:spPr bwMode="auto">
            <a:xfrm>
              <a:off x="966311" y="4372009"/>
              <a:ext cx="2036521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dirty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71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</a:p>
          </p:txBody>
        </p:sp>
        <p:sp>
          <p:nvSpPr>
            <p:cNvPr id="72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共包含战略、经营与管理状况、领导能力与风格、制度流程四个二级因素；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535262" y="1844824"/>
            <a:ext cx="2036521" cy="2801290"/>
            <a:chOff x="966311" y="3802967"/>
            <a:chExt cx="2036521" cy="2801290"/>
          </a:xfrm>
        </p:grpSpPr>
        <p:sp>
          <p:nvSpPr>
            <p:cNvPr id="74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dirty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76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 dirty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</a:t>
              </a:r>
            </a:p>
          </p:txBody>
        </p:sp>
        <p:sp>
          <p:nvSpPr>
            <p:cNvPr id="77" name="TextBox 6"/>
            <p:cNvSpPr txBox="1"/>
            <p:nvPr/>
          </p:nvSpPr>
          <p:spPr>
            <a:xfrm>
              <a:off x="1045896" y="4595055"/>
              <a:ext cx="191024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共包含工作条件与氛围、企业文化与活动、资源、同事素养、沟通合作五个二级因素；</a:t>
              </a:r>
            </a:p>
          </p:txBody>
        </p:sp>
      </p:grpSp>
      <p:sp>
        <p:nvSpPr>
          <p:cNvPr id="78" name="文本框 35"/>
          <p:cNvSpPr txBox="1"/>
          <p:nvPr/>
        </p:nvSpPr>
        <p:spPr>
          <a:xfrm>
            <a:off x="625273" y="436602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则是多个升起，通过分别延迟</a:t>
            </a:r>
            <a:r>
              <a:rPr lang="en-US" altLang="zh-CN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秒形成的效果：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感悟</a:t>
            </a:r>
          </a:p>
        </p:txBody>
      </p:sp>
      <p:sp>
        <p:nvSpPr>
          <p:cNvPr id="80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这种组合的动画之美，恰如“千手观音”一样，是一种动作协调整齐之美！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14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 animBg="1"/>
      <p:bldP spid="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5"/>
          <p:cNvSpPr txBox="1"/>
          <p:nvPr/>
        </p:nvSpPr>
        <p:spPr>
          <a:xfrm>
            <a:off x="625273" y="908720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下浮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678604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678605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892945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892946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半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7107286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107287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非</a:t>
            </a:r>
            <a:r>
              <a:rPr lang="zh-CN" altLang="en-US" sz="2400" b="1" dirty="0" smtClean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结构化</a:t>
            </a:r>
            <a:r>
              <a:rPr lang="zh-CN" altLang="en-US" sz="2400" b="1" dirty="0">
                <a:solidFill>
                  <a:srgbClr val="9BD106"/>
                </a:solidFill>
                <a:latin typeface="Impact" panose="020B0806030902050204" pitchFamily="34" charset="0"/>
                <a:ea typeface="微软雅黑" pitchFamily="34" charset="-122"/>
              </a:rPr>
              <a:t>面试</a:t>
            </a:r>
            <a:endParaRPr lang="zh-CN" altLang="en-US" sz="2400" b="1" dirty="0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0632" y="3656143"/>
            <a:ext cx="2088232" cy="12741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面试题目、面试实施程序、面试评价、考官构成等方面都有统一明确的</a:t>
            </a:r>
            <a:r>
              <a:rPr lang="zh-CN" altLang="en-US" sz="16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规范。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4144973" y="3505228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部分</a:t>
            </a:r>
            <a:r>
              <a: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因素有统一</a:t>
            </a:r>
            <a:r>
              <a:rPr lang="zh-CN" altLang="en-US" sz="16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要求，如有</a:t>
            </a:r>
            <a:r>
              <a: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统一的程序和评价标准，但面试题目可以根据面试对象而随意</a:t>
            </a:r>
            <a:r>
              <a:rPr lang="zh-CN" altLang="en-US" sz="16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变化。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7359314" y="3505229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对与面试有关的因素不作任何限定的面试，也就是通常没有任何规范的</a:t>
            </a:r>
            <a:r>
              <a:rPr lang="zh-CN" altLang="en-US" sz="16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随意性的面试</a:t>
            </a:r>
            <a:r>
              <a: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微软雅黑" pitchFamily="34" charset="-122"/>
              </a:rPr>
              <a:t>。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两组对象、两组动画的组合效果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11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985019" y="1196752"/>
            <a:ext cx="3021955" cy="4320480"/>
            <a:chOff x="985019" y="1268760"/>
            <a:chExt cx="3021955" cy="4320480"/>
          </a:xfrm>
        </p:grpSpPr>
        <p:sp>
          <p:nvSpPr>
            <p:cNvPr id="31" name="矩形 30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2" name="TextBox 3"/>
            <p:cNvSpPr txBox="1"/>
            <p:nvPr/>
          </p:nvSpPr>
          <p:spPr>
            <a:xfrm>
              <a:off x="985020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为何要制定计划</a:t>
              </a: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4369395" y="1196752"/>
            <a:ext cx="3021955" cy="4320480"/>
            <a:chOff x="4299768" y="1268760"/>
            <a:chExt cx="3021955" cy="4320480"/>
          </a:xfrm>
        </p:grpSpPr>
        <p:sp>
          <p:nvSpPr>
            <p:cNvPr id="35" name="矩形 34"/>
            <p:cNvSpPr/>
            <p:nvPr userDrawn="1"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6" name="TextBox 7"/>
            <p:cNvSpPr txBox="1"/>
            <p:nvPr userDrawn="1"/>
          </p:nvSpPr>
          <p:spPr>
            <a:xfrm>
              <a:off x="4299769" y="511712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计划知识概述</a:t>
              </a:r>
            </a:p>
          </p:txBody>
        </p:sp>
        <p:cxnSp>
          <p:nvCxnSpPr>
            <p:cNvPr id="37" name="直接连接符 36"/>
            <p:cNvCxnSpPr/>
            <p:nvPr userDrawn="1"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38" name="组合 37"/>
          <p:cNvGrpSpPr/>
          <p:nvPr/>
        </p:nvGrpSpPr>
        <p:grpSpPr>
          <a:xfrm>
            <a:off x="7753771" y="1196752"/>
            <a:ext cx="3021955" cy="4320480"/>
            <a:chOff x="7684144" y="1268760"/>
            <a:chExt cx="3021955" cy="4320480"/>
          </a:xfrm>
        </p:grpSpPr>
        <p:sp>
          <p:nvSpPr>
            <p:cNvPr id="39" name="矩形 38"/>
            <p:cNvSpPr/>
            <p:nvPr userDrawn="1"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0" name="TextBox 11"/>
            <p:cNvSpPr txBox="1"/>
            <p:nvPr userDrawn="1"/>
          </p:nvSpPr>
          <p:spPr>
            <a:xfrm>
              <a:off x="7684145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制定计划步骤</a:t>
              </a:r>
            </a:p>
          </p:txBody>
        </p:sp>
        <p:cxnSp>
          <p:nvCxnSpPr>
            <p:cNvPr id="41" name="直接连接符 40"/>
            <p:cNvCxnSpPr/>
            <p:nvPr userDrawn="1"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pic>
        <p:nvPicPr>
          <p:cNvPr id="42" name="Picture 2" descr="E:\仝德志文件\03-参考资料\！仝个人\！PPT图片及版面资源\06-PPT精选插图\03-人物\xpic71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5997" y="1412776"/>
            <a:ext cx="2520000" cy="3360000"/>
          </a:xfrm>
          <a:prstGeom prst="rect">
            <a:avLst/>
          </a:prstGeom>
          <a:noFill/>
          <a:ln w="1905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E:\仝德志文件\03-参考资料\！仝个人\！PPT图片及版面资源\06-PPT精选插图\02-商务\写字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4609" y="1412776"/>
            <a:ext cx="2520279" cy="3360372"/>
          </a:xfrm>
          <a:prstGeom prst="rect">
            <a:avLst/>
          </a:prstGeom>
          <a:noFill/>
          <a:ln w="1905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E:\仝德志文件\03-参考资料\！仝个人\！PPT图片及版面资源\06-PPT精选插图\03-人物\xpic745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0233" y="1412776"/>
            <a:ext cx="2520000" cy="3360000"/>
          </a:xfrm>
          <a:prstGeom prst="rect">
            <a:avLst/>
          </a:prstGeom>
          <a:noFill/>
          <a:ln w="1905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文本框 35"/>
          <p:cNvSpPr txBox="1"/>
          <p:nvPr/>
        </p:nvSpPr>
        <p:spPr>
          <a:xfrm>
            <a:off x="625273" y="436602"/>
            <a:ext cx="7562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螺旋飞入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”和“</a:t>
            </a:r>
            <a:r>
              <a:rPr lang="zh-CN" altLang="en-US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”两种动画巧妙组合后的动画效果：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696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与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图表形状的和谐统一的组合动画效果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29435" y="948999"/>
            <a:ext cx="4680520" cy="4680520"/>
            <a:chOff x="4295006" y="1557586"/>
            <a:chExt cx="4680520" cy="4680520"/>
          </a:xfrm>
        </p:grpSpPr>
        <p:cxnSp>
          <p:nvCxnSpPr>
            <p:cNvPr id="17" name="直接箭头连接符 16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noFill/>
            <a:ln w="25400" cap="flat" cmpd="sng" algn="ctr">
              <a:solidFill>
                <a:srgbClr val="88E70F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18" name="直接箭头连接符 17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noFill/>
            <a:ln w="25400" cap="flat" cmpd="sng" algn="ctr">
              <a:solidFill>
                <a:srgbClr val="88E70F"/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19" name="椭圆 18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ysClr val="window" lastClr="FFFFFF"/>
            </a:solidFill>
            <a:ln w="57150" cap="flat" cmpd="sng">
              <a:solidFill>
                <a:srgbClr val="88E70F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80868" y="858198"/>
            <a:ext cx="3425031" cy="770602"/>
            <a:chOff x="5046439" y="1413570"/>
            <a:chExt cx="3425031" cy="770602"/>
          </a:xfrm>
        </p:grpSpPr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5046439" y="1845618"/>
              <a:ext cx="342503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沟通是“思想及信息的传递”。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84543" y="1413570"/>
              <a:ext cx="2732406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哥伦比亚百科全书</a:t>
              </a:r>
              <a:r>
                <a:rPr lang="en-US" altLang="zh-CN" sz="1600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57829" y="2542835"/>
            <a:ext cx="3606945" cy="1750261"/>
            <a:chOff x="8358414" y="3060462"/>
            <a:chExt cx="3209399" cy="1750261"/>
          </a:xfrm>
        </p:grpSpPr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8358414" y="3487284"/>
              <a:ext cx="3011361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沟通是“将观念或思想由一个人传递给另一个人的过程，或者是一个人自身内的传递，其目的是使接受沟通的人获得思想上的了解”。</a:t>
              </a:r>
            </a:p>
          </p:txBody>
        </p:sp>
        <p:sp>
          <p:nvSpPr>
            <p:cNvPr id="25" name="TextBox 23"/>
            <p:cNvSpPr txBox="1"/>
            <p:nvPr/>
          </p:nvSpPr>
          <p:spPr>
            <a:xfrm>
              <a:off x="8380886" y="3060462"/>
              <a:ext cx="3186927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美国学者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布农</a:t>
              </a:r>
              <a:endParaRPr lang="en-US" altLang="zh-CN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73253" y="2542835"/>
            <a:ext cx="3005760" cy="1140516"/>
            <a:chOff x="1973031" y="3132469"/>
            <a:chExt cx="2970048" cy="1140516"/>
          </a:xfrm>
        </p:grpSpPr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沟通是“互相交换信息的行为”。</a:t>
              </a:r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2044182" y="3132469"/>
              <a:ext cx="289889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大英百科全书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11018" y="4529654"/>
            <a:ext cx="3838897" cy="1347618"/>
            <a:chOff x="4776589" y="5446018"/>
            <a:chExt cx="3838897" cy="1347618"/>
          </a:xfrm>
        </p:grpSpPr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4776589" y="5806058"/>
              <a:ext cx="3838897" cy="987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沟通是“人或团体主要通过符号向其它个人或团体传递信息、观念、态度或情感的过程”。</a:t>
              </a:r>
            </a:p>
          </p:txBody>
        </p:sp>
        <p:sp>
          <p:nvSpPr>
            <p:cNvPr id="31" name="TextBox 27"/>
            <p:cNvSpPr txBox="1"/>
            <p:nvPr/>
          </p:nvSpPr>
          <p:spPr>
            <a:xfrm>
              <a:off x="5284543" y="5446018"/>
              <a:ext cx="273240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英国学者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丹尼斯</a:t>
              </a:r>
              <a:r>
                <a:rPr lang="en-US" altLang="zh-CN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b="1" kern="0" dirty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奎尔</a:t>
              </a:r>
              <a:endParaRPr lang="en-US" altLang="zh-CN" b="1" kern="0" dirty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TextBox 3"/>
          <p:cNvSpPr txBox="1"/>
          <p:nvPr/>
        </p:nvSpPr>
        <p:spPr>
          <a:xfrm>
            <a:off x="6519525" y="2928403"/>
            <a:ext cx="1100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58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35"/>
          <p:cNvSpPr txBox="1"/>
          <p:nvPr/>
        </p:nvSpPr>
        <p:spPr>
          <a:xfrm>
            <a:off x="625273" y="436602"/>
            <a:ext cx="63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另有下图案例，则也是和图表和谐统一的动画效果：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17154" y="1196752"/>
            <a:ext cx="1807651" cy="1489821"/>
            <a:chOff x="437150" y="2317471"/>
            <a:chExt cx="1807651" cy="1489821"/>
          </a:xfrm>
        </p:grpSpPr>
        <p:sp>
          <p:nvSpPr>
            <p:cNvPr id="20" name="六边形 1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亮剑之旅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86199" y="1978414"/>
            <a:ext cx="1807651" cy="1489821"/>
            <a:chOff x="437150" y="2317471"/>
            <a:chExt cx="1807651" cy="1489821"/>
          </a:xfrm>
        </p:grpSpPr>
        <p:sp>
          <p:nvSpPr>
            <p:cNvPr id="23" name="六边形 2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548108" y="1978414"/>
            <a:ext cx="1807651" cy="1489821"/>
            <a:chOff x="437150" y="2317471"/>
            <a:chExt cx="1807651" cy="1489821"/>
          </a:xfrm>
        </p:grpSpPr>
        <p:sp>
          <p:nvSpPr>
            <p:cNvPr id="26" name="六边形 2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精英之路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业务进阶课程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48108" y="3535652"/>
            <a:ext cx="1807651" cy="1489821"/>
            <a:chOff x="437150" y="2317471"/>
            <a:chExt cx="1807651" cy="1489821"/>
          </a:xfrm>
        </p:grpSpPr>
        <p:sp>
          <p:nvSpPr>
            <p:cNvPr id="29" name="六边形 2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17154" y="2756098"/>
            <a:ext cx="1807651" cy="1489821"/>
            <a:chOff x="437150" y="2317471"/>
            <a:chExt cx="1807651" cy="1489821"/>
          </a:xfrm>
        </p:grpSpPr>
        <p:sp>
          <p:nvSpPr>
            <p:cNvPr id="48" name="六边形 4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京东之魂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86199" y="3535652"/>
            <a:ext cx="1807651" cy="1489821"/>
            <a:chOff x="437150" y="2317471"/>
            <a:chExt cx="1807651" cy="1489821"/>
          </a:xfrm>
        </p:grpSpPr>
        <p:sp>
          <p:nvSpPr>
            <p:cNvPr id="51" name="六边形 5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117154" y="4315443"/>
            <a:ext cx="1807651" cy="1489821"/>
            <a:chOff x="437150" y="2317471"/>
            <a:chExt cx="1807651" cy="1489821"/>
          </a:xfrm>
        </p:grpSpPr>
        <p:sp>
          <p:nvSpPr>
            <p:cNvPr id="54" name="六边形 53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制胜之道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领导力课程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47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4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此消彼长的动画效果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0114" y="2852835"/>
            <a:ext cx="2016000" cy="91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5330" y="1678856"/>
            <a:ext cx="7199313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11"/>
          <p:cNvSpPr txBox="1"/>
          <p:nvPr/>
        </p:nvSpPr>
        <p:spPr>
          <a:xfrm>
            <a:off x="625273" y="5507940"/>
            <a:ext cx="1130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另有下页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《08-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个人知识管理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中的案例，也是此消彼长的动画，请大家仔细琢磨，看看是如何实现的。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5"/>
          <p:cNvSpPr txBox="1"/>
          <p:nvPr/>
        </p:nvSpPr>
        <p:spPr>
          <a:xfrm>
            <a:off x="625273" y="836712"/>
            <a:ext cx="1073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《10-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磨练坚强意志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作品的封面设计，大五环变为小五环，是为了留出空间展示标题。</a:t>
            </a:r>
          </a:p>
        </p:txBody>
      </p:sp>
    </p:spTree>
    <p:extLst>
      <p:ext uri="{BB962C8B-B14F-4D97-AF65-F5344CB8AC3E}">
        <p14:creationId xmlns:p14="http://schemas.microsoft.com/office/powerpoint/2010/main" val="352869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3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3597E-6 1.11111E-6 L -0.33681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98406" y="1413570"/>
            <a:ext cx="11979792" cy="4320480"/>
            <a:chOff x="98406" y="1413570"/>
            <a:chExt cx="11979792" cy="4320480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8290800" y="1413570"/>
              <a:ext cx="2772000" cy="4320480"/>
            </a:xfrm>
            <a:prstGeom prst="roundRect">
              <a:avLst>
                <a:gd name="adj" fmla="val 2998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 type="oval" w="med" len="med"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>
              <a:off x="4708800" y="1413570"/>
              <a:ext cx="2772000" cy="4320480"/>
            </a:xfrm>
            <a:prstGeom prst="roundRect">
              <a:avLst>
                <a:gd name="adj" fmla="val 2998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 type="oval" w="med" len="med"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>
              <a:off x="1126800" y="1413570"/>
              <a:ext cx="2772000" cy="4320480"/>
            </a:xfrm>
            <a:prstGeom prst="roundRect">
              <a:avLst>
                <a:gd name="adj" fmla="val 2998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 type="oval" w="med" len="med"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4708654" y="5013970"/>
              <a:ext cx="2772000" cy="468000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1126654" y="5013970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8290654" y="5013971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pic>
          <p:nvPicPr>
            <p:cNvPr id="37" name="Picture 7" descr="C:\Documents and Settings\tdz\桌面\10012-120405002K820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4786" y="2033181"/>
              <a:ext cx="2184028" cy="283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8" descr="C:\Documents and Settings\tdz\桌面\xpic5234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02786" y="2030729"/>
              <a:ext cx="2184028" cy="2841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9" descr="C:\Documents and Settings\tdz\桌面\different-people-180.jp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20640" y="2030730"/>
              <a:ext cx="2184028" cy="284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98406" y="1533600"/>
              <a:ext cx="11979792" cy="372300"/>
              <a:chOff x="98406" y="1533600"/>
              <a:chExt cx="11979792" cy="372300"/>
            </a:xfrm>
          </p:grpSpPr>
          <p:pic>
            <p:nvPicPr>
              <p:cNvPr id="41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5" name="组合 44"/>
          <p:cNvGrpSpPr/>
          <p:nvPr/>
        </p:nvGrpSpPr>
        <p:grpSpPr>
          <a:xfrm>
            <a:off x="92078" y="441513"/>
            <a:ext cx="11979792" cy="468001"/>
            <a:chOff x="92078" y="441513"/>
            <a:chExt cx="11979792" cy="468001"/>
          </a:xfrm>
        </p:grpSpPr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4708800" y="441513"/>
              <a:ext cx="2772000" cy="468000"/>
            </a:xfrm>
            <a:prstGeom prst="round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1126800" y="441513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/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8290800" y="441514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/>
              <a:r>
                <a:rPr lang="en-US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92078" y="489307"/>
              <a:ext cx="11979792" cy="372300"/>
              <a:chOff x="98406" y="1533600"/>
              <a:chExt cx="11979792" cy="372300"/>
            </a:xfrm>
          </p:grpSpPr>
          <p:pic>
            <p:nvPicPr>
              <p:cNvPr id="60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80775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7631E-6 -4.81481E-6 L 0.00065 -0.3569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7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9"/>
          <p:cNvGrpSpPr>
            <a:grpSpLocks/>
          </p:cNvGrpSpPr>
          <p:nvPr/>
        </p:nvGrpSpPr>
        <p:grpSpPr bwMode="auto">
          <a:xfrm>
            <a:off x="6464002" y="1124744"/>
            <a:ext cx="4459709" cy="4459709"/>
            <a:chOff x="3170321" y="673768"/>
            <a:chExt cx="2803358" cy="2803358"/>
          </a:xfrm>
        </p:grpSpPr>
        <p:grpSp>
          <p:nvGrpSpPr>
            <p:cNvPr id="9" name="组合 13"/>
            <p:cNvGrpSpPr>
              <a:grpSpLocks/>
            </p:cNvGrpSpPr>
            <p:nvPr/>
          </p:nvGrpSpPr>
          <p:grpSpPr bwMode="auto"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9BD106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grpSp>
            <p:nvGrpSpPr>
              <p:cNvPr id="17" name="组合 9"/>
              <p:cNvGrpSpPr>
                <a:grpSpLocks/>
              </p:cNvGrpSpPr>
              <p:nvPr/>
            </p:nvGrpSpPr>
            <p:grpSpPr bwMode="auto"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21" name="图片 6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" name="图片 8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8" name="组合 10"/>
              <p:cNvGrpSpPr>
                <a:grpSpLocks/>
              </p:cNvGrpSpPr>
              <p:nvPr/>
            </p:nvGrpSpPr>
            <p:grpSpPr bwMode="auto"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19" name="图片 11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0" name="图片 12" descr="1.png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0" name="组合 15"/>
            <p:cNvGrpSpPr>
              <a:grpSpLocks/>
            </p:cNvGrpSpPr>
            <p:nvPr/>
          </p:nvGrpSpPr>
          <p:grpSpPr bwMode="auto"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14" name="图片 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图片 14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" name="组合 16"/>
            <p:cNvGrpSpPr>
              <a:grpSpLocks/>
            </p:cNvGrpSpPr>
            <p:nvPr/>
          </p:nvGrpSpPr>
          <p:grpSpPr bwMode="auto"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12" name="图片 17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8" descr="1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3" name="组合 23"/>
          <p:cNvGrpSpPr>
            <a:grpSpLocks/>
          </p:cNvGrpSpPr>
          <p:nvPr/>
        </p:nvGrpSpPr>
        <p:grpSpPr bwMode="auto">
          <a:xfrm rot="5400000">
            <a:off x="8636981" y="2178849"/>
            <a:ext cx="90000" cy="2303999"/>
            <a:chOff x="4535898" y="1179099"/>
            <a:chExt cx="90956" cy="1883439"/>
          </a:xfrm>
        </p:grpSpPr>
        <p:sp>
          <p:nvSpPr>
            <p:cNvPr id="24" name="圆角矩形 23"/>
            <p:cNvSpPr/>
            <p:nvPr/>
          </p:nvSpPr>
          <p:spPr>
            <a:xfrm>
              <a:off x="4535898" y="1179099"/>
              <a:ext cx="90956" cy="9565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7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3.5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为实现某种真实动作的组合设计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8" name="组合 22"/>
          <p:cNvGrpSpPr>
            <a:grpSpLocks/>
          </p:cNvGrpSpPr>
          <p:nvPr/>
        </p:nvGrpSpPr>
        <p:grpSpPr bwMode="auto">
          <a:xfrm>
            <a:off x="8669219" y="1698598"/>
            <a:ext cx="73025" cy="3312000"/>
            <a:chOff x="4535905" y="1179094"/>
            <a:chExt cx="72190" cy="1883444"/>
          </a:xfrm>
        </p:grpSpPr>
        <p:sp>
          <p:nvSpPr>
            <p:cNvPr id="29" name="圆角矩形 28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1" name="文本框 35"/>
          <p:cNvSpPr txBox="1"/>
          <p:nvPr/>
        </p:nvSpPr>
        <p:spPr>
          <a:xfrm>
            <a:off x="625273" y="836712"/>
            <a:ext cx="547390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《03-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时间管理技能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的封面中，我使用了钟表动画点缀效果，与主题非常契合。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致谢</a:t>
            </a:r>
          </a:p>
        </p:txBody>
      </p:sp>
      <p:sp>
        <p:nvSpPr>
          <p:cNvPr id="39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该动画学习自锐普陈魁老师</a:t>
            </a:r>
            <a:r>
              <a:rPr lang="en-US" altLang="zh-CN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解密专业</a:t>
            </a: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PPT》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2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9200000">
                                      <p:cBhvr>
                                        <p:cTn id="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点开窗口"/>
          <p:cNvSpPr/>
          <p:nvPr/>
        </p:nvSpPr>
        <p:spPr>
          <a:xfrm>
            <a:off x="3753497" y="2295689"/>
            <a:ext cx="8416158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如有兴趣学习：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请您点开动画窗格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第一章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28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9" name="组合 28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46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49" name="第三章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50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52" name="TextBox 2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55" name="第四章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64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66" name="TextBox 2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69" name="手掌" descr="C:\Documents and Settings\tdz\桌面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第二章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71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2" name="组合 71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73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76" name="食指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  <p:sp>
        <p:nvSpPr>
          <p:cNvPr id="77" name="最上方文本"/>
          <p:cNvSpPr txBox="1"/>
          <p:nvPr/>
        </p:nvSpPr>
        <p:spPr>
          <a:xfrm>
            <a:off x="625273" y="436602"/>
            <a:ext cx="1114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在过渡页的设计中，我使用如下动画效果，很逼真地展现了手的擦除和滑动作用。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06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6 -4.6161E-6 L -0.23915 -4.6161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482551" y="2416242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23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004" y="337228"/>
            <a:ext cx="2592288" cy="5472608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sp>
        <p:nvSpPr>
          <p:cNvPr id="31" name="文本框 35"/>
          <p:cNvSpPr txBox="1"/>
          <p:nvPr/>
        </p:nvSpPr>
        <p:spPr>
          <a:xfrm>
            <a:off x="3597282" y="1062367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手掌有一个快速的飞入效果，避免一开始就杵在那里。下面的手指也是。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箭头连接符 31"/>
          <p:cNvCxnSpPr>
            <a:endCxn id="31" idx="1"/>
          </p:cNvCxnSpPr>
          <p:nvPr/>
        </p:nvCxnSpPr>
        <p:spPr>
          <a:xfrm>
            <a:off x="2138735" y="1271046"/>
            <a:ext cx="1458547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33" name="圆角矩形 32"/>
          <p:cNvSpPr/>
          <p:nvPr/>
        </p:nvSpPr>
        <p:spPr>
          <a:xfrm>
            <a:off x="770583" y="1372298"/>
            <a:ext cx="1584176" cy="2520280"/>
          </a:xfrm>
          <a:prstGeom prst="roundRect">
            <a:avLst>
              <a:gd name="adj" fmla="val 7198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4" name="文本框 35"/>
          <p:cNvSpPr txBox="1"/>
          <p:nvPr/>
        </p:nvSpPr>
        <p:spPr>
          <a:xfrm>
            <a:off x="3597282" y="2423759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手掌和四章内容的动画组合是相同的，但是手掌领先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箭头连接符 34"/>
          <p:cNvCxnSpPr>
            <a:stCxn id="33" idx="3"/>
            <a:endCxn id="34" idx="1"/>
          </p:cNvCxnSpPr>
          <p:nvPr/>
        </p:nvCxnSpPr>
        <p:spPr>
          <a:xfrm>
            <a:off x="2354759" y="2632438"/>
            <a:ext cx="1242523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36" name="右大括号 35"/>
          <p:cNvSpPr/>
          <p:nvPr/>
        </p:nvSpPr>
        <p:spPr>
          <a:xfrm>
            <a:off x="2498775" y="4005064"/>
            <a:ext cx="288032" cy="720080"/>
          </a:xfrm>
          <a:prstGeom prst="rightBrac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7" name="文本框 35"/>
          <p:cNvSpPr txBox="1"/>
          <p:nvPr/>
        </p:nvSpPr>
        <p:spPr>
          <a:xfrm>
            <a:off x="3597282" y="3976375"/>
            <a:ext cx="828092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然后，他们迅速消失了，记住这个迅速消失的动画是在最后。如果用格式刷刷的话，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请注意将此消失的动画调到各个组合的最后！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箭头连接符 37"/>
          <p:cNvCxnSpPr>
            <a:endCxn id="37" idx="1"/>
          </p:cNvCxnSpPr>
          <p:nvPr/>
        </p:nvCxnSpPr>
        <p:spPr>
          <a:xfrm>
            <a:off x="2988088" y="4365104"/>
            <a:ext cx="609194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39" name="圆角矩形 38"/>
          <p:cNvSpPr/>
          <p:nvPr/>
        </p:nvSpPr>
        <p:spPr>
          <a:xfrm>
            <a:off x="787455" y="4757373"/>
            <a:ext cx="1711319" cy="830865"/>
          </a:xfrm>
          <a:prstGeom prst="roundRect">
            <a:avLst>
              <a:gd name="adj" fmla="val 7198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0" name="文本框 35"/>
          <p:cNvSpPr txBox="1"/>
          <p:nvPr/>
        </p:nvSpPr>
        <p:spPr>
          <a:xfrm>
            <a:off x="3597282" y="4946589"/>
            <a:ext cx="828092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食指飞入后，和第二章动画同时左移（滑动），完成任务后，食指默默退出。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箭头连接符 40"/>
          <p:cNvCxnSpPr>
            <a:stCxn id="39" idx="3"/>
            <a:endCxn id="40" idx="1"/>
          </p:cNvCxnSpPr>
          <p:nvPr/>
        </p:nvCxnSpPr>
        <p:spPr>
          <a:xfrm flipV="1">
            <a:off x="2498774" y="5172805"/>
            <a:ext cx="1098508" cy="1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20165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  <p:bldP spid="34" grpId="0"/>
      <p:bldP spid="36" grpId="0" animBg="1"/>
      <p:bldP spid="37" grpId="0"/>
      <p:bldP spid="39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6370" y="1412776"/>
            <a:ext cx="2337495" cy="2520280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273" y="1412776"/>
            <a:ext cx="2337495" cy="2520280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sp>
        <p:nvSpPr>
          <p:cNvPr id="16" name="最上方文本"/>
          <p:cNvSpPr txBox="1"/>
          <p:nvPr/>
        </p:nvSpPr>
        <p:spPr>
          <a:xfrm>
            <a:off x="625273" y="436602"/>
            <a:ext cx="1114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当页面内容“层峦叠嶂”、内容繁多时，设置动画非常不易。此时：</a:t>
            </a:r>
            <a:r>
              <a:rPr lang="zh-CN" altLang="en-US" sz="24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开始→选择→选择窗格</a:t>
            </a:r>
            <a:endParaRPr lang="zh-CN" altLang="en-US" sz="28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箭头连接符 16"/>
          <p:cNvCxnSpPr>
            <a:stCxn id="15" idx="3"/>
            <a:endCxn id="14" idx="1"/>
          </p:cNvCxnSpPr>
          <p:nvPr/>
        </p:nvCxnSpPr>
        <p:spPr>
          <a:xfrm>
            <a:off x="2962768" y="2672916"/>
            <a:ext cx="653602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18" name="文本框 35"/>
          <p:cNvSpPr txBox="1"/>
          <p:nvPr/>
        </p:nvSpPr>
        <p:spPr>
          <a:xfrm>
            <a:off x="6607467" y="2573430"/>
            <a:ext cx="46042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可以像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那样随意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显示或隐藏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图层、并可以给图层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重命名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722911" y="2236690"/>
            <a:ext cx="2160240" cy="1566032"/>
          </a:xfrm>
          <a:prstGeom prst="roundRect">
            <a:avLst>
              <a:gd name="adj" fmla="val 7198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cxnSp>
        <p:nvCxnSpPr>
          <p:cNvPr id="20" name="直接箭头连接符 19"/>
          <p:cNvCxnSpPr>
            <a:stCxn id="19" idx="3"/>
            <a:endCxn id="18" idx="1"/>
          </p:cNvCxnSpPr>
          <p:nvPr/>
        </p:nvCxnSpPr>
        <p:spPr>
          <a:xfrm>
            <a:off x="5883151" y="3019706"/>
            <a:ext cx="724316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21" name="点开窗口"/>
          <p:cNvSpPr/>
          <p:nvPr/>
        </p:nvSpPr>
        <p:spPr>
          <a:xfrm>
            <a:off x="5953864" y="4234893"/>
            <a:ext cx="525787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您学会了吗？</a:t>
            </a:r>
            <a:endParaRPr lang="zh-CN" altLang="en-US" sz="6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12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32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1" grpId="0"/>
      <p:bldP spid="2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4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3.6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相同内容重叠形成的组合动画效果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79646">
                    <a:lumMod val="40000"/>
                    <a:lumOff val="60000"/>
                  </a:srgb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79646">
                    <a:lumMod val="40000"/>
                    <a:lumOff val="60000"/>
                  </a:srgb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79646">
                    <a:lumMod val="40000"/>
                    <a:lumOff val="60000"/>
                  </a:srgb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79646">
                  <a:lumMod val="40000"/>
                  <a:lumOff val="6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73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7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42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如何模仿上述的组合设计？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F:\项目\WPS\WPS产品包装\s_06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F:\项目\WPS\WPS产品包装\p_0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F:\项目\WPS\WPS产品包装\w_06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89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"/>
                            </p:stCondLst>
                            <p:childTnLst>
                              <p:par>
                                <p:cTn id="1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0.25 L -1.2962E-6 2.96296E-6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6 -0.25 L -1.2962E-6 2.9629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7" grpId="2"/>
      <p:bldP spid="38" grpId="0"/>
      <p:bldP spid="38" grpId="1"/>
      <p:bldP spid="40" grpId="0"/>
      <p:bldP spid="40" grpId="1"/>
      <p:bldP spid="41" grpId="0" animBg="1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482551" y="4648490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 dirty="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4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封面</a:t>
            </a: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/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封底动画案例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5" name="TextBox 4"/>
          <p:cNvSpPr txBox="1"/>
          <p:nvPr/>
        </p:nvSpPr>
        <p:spPr>
          <a:xfrm>
            <a:off x="5469101" y="764704"/>
            <a:ext cx="57246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000" b="1" dirty="0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 dirty="0">
              <a:solidFill>
                <a:srgbClr val="FF9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5AD00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企业文化揭秘</a:t>
            </a:r>
          </a:p>
        </p:txBody>
      </p:sp>
      <p:sp>
        <p:nvSpPr>
          <p:cNvPr id="57" name="矩形 56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5AD00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企业文化揭秘</a:t>
            </a:r>
          </a:p>
        </p:txBody>
      </p:sp>
      <p:sp>
        <p:nvSpPr>
          <p:cNvPr id="58" name="TextBox 8"/>
          <p:cNvSpPr txBox="1"/>
          <p:nvPr/>
        </p:nvSpPr>
        <p:spPr>
          <a:xfrm>
            <a:off x="6123126" y="3370113"/>
            <a:ext cx="4416594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高效会议秘诀</a:t>
            </a:r>
            <a:endParaRPr lang="zh-CN" altLang="en-US" sz="5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59022" y="395372"/>
            <a:ext cx="2764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技能分享系列四</a:t>
            </a:r>
            <a:endParaRPr lang="zh-CN" altLang="en-US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黑" pitchFamily="49" charset="-122"/>
            </a:endParaRPr>
          </a:p>
        </p:txBody>
      </p:sp>
      <p:sp>
        <p:nvSpPr>
          <p:cNvPr id="60" name="TextBox 3"/>
          <p:cNvSpPr txBox="1"/>
          <p:nvPr/>
        </p:nvSpPr>
        <p:spPr>
          <a:xfrm>
            <a:off x="4947047" y="4435425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0" cap="none" spc="50" normalizeH="0" baseline="0" noProof="0" dirty="0" smtClean="0">
                <a:ln w="11430"/>
                <a:solidFill>
                  <a:srgbClr val="5C3F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康俪金黑W8(P)" pitchFamily="34" charset="-122"/>
                <a:ea typeface="华康俪金黑W8(P)" pitchFamily="34" charset="-122"/>
              </a:rPr>
              <a:t>个人经验 请多指点！</a:t>
            </a:r>
            <a:endParaRPr kumimoji="0" lang="zh-CN" altLang="en-US" sz="5400" b="0" i="0" u="none" strike="noStrike" kern="0" cap="none" spc="50" normalizeH="0" baseline="0" noProof="0" dirty="0">
              <a:ln w="11430"/>
              <a:solidFill>
                <a:srgbClr val="5C3F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1" name="TextBox 4"/>
          <p:cNvSpPr txBox="1"/>
          <p:nvPr/>
        </p:nvSpPr>
        <p:spPr>
          <a:xfrm>
            <a:off x="11540578" y="404664"/>
            <a:ext cx="461665" cy="20518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11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中层经理培训系列</a:t>
            </a:r>
            <a:endParaRPr lang="en-US" spc="11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05222" y="5358755"/>
            <a:ext cx="1936145" cy="495514"/>
            <a:chOff x="403607" y="6173846"/>
            <a:chExt cx="1936145" cy="495514"/>
          </a:xfrm>
        </p:grpSpPr>
        <p:sp>
          <p:nvSpPr>
            <p:cNvPr id="63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4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140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7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5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6" grpId="1"/>
      <p:bldP spid="56" grpId="2"/>
      <p:bldP spid="57" grpId="0"/>
      <p:bldP spid="59" grpId="0"/>
      <p:bldP spid="60" grpId="0"/>
      <p:bldP spid="6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4.2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页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内标题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61075" y="2261428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、类别划分（该动画源自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红策划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作品）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29717" y="2313273"/>
            <a:ext cx="72000" cy="36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1" name="TextBox 53"/>
          <p:cNvSpPr txBox="1">
            <a:spLocks noChangeAspect="1" noChangeArrowheads="1"/>
          </p:cNvSpPr>
          <p:nvPr/>
        </p:nvSpPr>
        <p:spPr bwMode="auto">
          <a:xfrm>
            <a:off x="1561075" y="1196752"/>
            <a:ext cx="4327759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企业文化同心圆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29717" y="1225431"/>
            <a:ext cx="72000" cy="36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9717" y="1769352"/>
            <a:ext cx="72000" cy="36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1561075" y="1729090"/>
            <a:ext cx="34663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福特为求才，买下一公司</a:t>
            </a:r>
            <a:endParaRPr lang="zh-CN" altLang="en-US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61075" y="2809210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61075" y="3356992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、典型动画的应用举例</a:t>
            </a:r>
            <a:endParaRPr lang="en-US" altLang="zh-CN" b="1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426975" y="4437112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请注意</a:t>
            </a:r>
          </a:p>
        </p:txBody>
      </p:sp>
      <p:sp>
        <p:nvSpPr>
          <p:cNvPr id="28" name="文本框 11"/>
          <p:cNvSpPr txBox="1"/>
          <p:nvPr/>
        </p:nvSpPr>
        <p:spPr>
          <a:xfrm>
            <a:off x="2630678" y="4441085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同一部分的内容，标题动画只出现一次就好，切忌泛滥使用动画。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9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77778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778">
                                          <p:cBhvr additive="base">
                                            <p:cTn id="40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778">
                                          <p:cBhvr additive="base">
                                            <p:cTn id="41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20" grpId="1" animBg="1"/>
          <p:bldP spid="20" grpId="2" animBg="1"/>
          <p:bldP spid="21" grpId="0"/>
          <p:bldP spid="22" grpId="0" animBg="1"/>
          <p:bldP spid="23" grpId="0" animBg="1"/>
          <p:bldP spid="23" grpId="1" animBg="1"/>
          <p:bldP spid="23" grpId="2" animBg="1"/>
          <p:bldP spid="24" grpId="0"/>
          <p:bldP spid="25" grpId="0"/>
          <p:bldP spid="26" grpId="0"/>
          <p:bldP spid="27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63" presetClass="path" presetSubtype="0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692E-7 7.40741E-7 L 0.99518 7.40741E-7 " pathEditMode="relative" rAng="0" ptsTypes="AA">
                                          <p:cBhvr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100000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2.70692E-7 4.07407E-6 L 0.37506 4.07407E-6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20" grpId="1" animBg="1"/>
          <p:bldP spid="20" grpId="2" animBg="1"/>
          <p:bldP spid="21" grpId="0"/>
          <p:bldP spid="22" grpId="0" animBg="1"/>
          <p:bldP spid="23" grpId="0" animBg="1"/>
          <p:bldP spid="23" grpId="1" animBg="1"/>
          <p:bldP spid="23" grpId="2" animBg="1"/>
          <p:bldP spid="24" grpId="0"/>
          <p:bldP spid="25" grpId="0"/>
          <p:bldP spid="26" grpId="0"/>
          <p:bldP spid="27" grpId="0" animBg="1"/>
          <p:bldP spid="28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4.3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或大段文字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动画案例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369295" y="2173812"/>
            <a:ext cx="3939972" cy="30553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亲子不沟通，孩子变成街头游童；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夫妻不沟通，双人枕头同床异梦；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朋友不沟通，鸡同鸭讲关系疏松；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师生不沟通，校园悲剧层出不穷；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劳资不沟通，伙计员工引起内讧；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同事不沟通，工作学习做无用工；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我们不沟通，大好前程自己葬送。</a:t>
            </a:r>
          </a:p>
        </p:txBody>
      </p:sp>
      <p:pic>
        <p:nvPicPr>
          <p:cNvPr id="29" name="Picture 2" descr="C:\Documents and Settings\huxiya\桌面\打瞌睡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8986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1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986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1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cxnSp>
        <p:nvCxnSpPr>
          <p:cNvPr id="33" name="直接连接符 32"/>
          <p:cNvCxnSpPr/>
          <p:nvPr/>
        </p:nvCxnSpPr>
        <p:spPr>
          <a:xfrm>
            <a:off x="1437535" y="1957524"/>
            <a:ext cx="3651940" cy="0"/>
          </a:xfrm>
          <a:prstGeom prst="line">
            <a:avLst/>
          </a:prstGeom>
          <a:noFill/>
          <a:ln w="28575" cap="flat" cmpd="sng" algn="ctr">
            <a:solidFill>
              <a:srgbClr val="9CEB37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>
            <a:off x="1437535" y="5465654"/>
            <a:ext cx="3651940" cy="0"/>
          </a:xfrm>
          <a:prstGeom prst="line">
            <a:avLst/>
          </a:prstGeom>
          <a:noFill/>
          <a:ln w="28575" cap="flat" cmpd="sng" algn="ctr">
            <a:solidFill>
              <a:srgbClr val="9CEB37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30469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2" name="文本框 23"/>
          <p:cNvSpPr txBox="1"/>
          <p:nvPr/>
        </p:nvSpPr>
        <p:spPr>
          <a:xfrm>
            <a:off x="759304" y="358025"/>
            <a:ext cx="5051839" cy="40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强调文字的动画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64529" y="1126485"/>
            <a:ext cx="705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</a:t>
            </a:r>
            <a:endParaRPr lang="zh-CN" altLang="en-US" sz="3600" b="1" spc="150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59000" y="1126485"/>
            <a:ext cx="738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</a:p>
        </p:txBody>
      </p:sp>
      <p:sp>
        <p:nvSpPr>
          <p:cNvPr id="18" name="矩形 17"/>
          <p:cNvSpPr/>
          <p:nvPr/>
        </p:nvSpPr>
        <p:spPr>
          <a:xfrm>
            <a:off x="4245717" y="1126485"/>
            <a:ext cx="608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</a:t>
            </a:r>
          </a:p>
        </p:txBody>
      </p:sp>
      <p:sp>
        <p:nvSpPr>
          <p:cNvPr id="19" name="矩形 18"/>
          <p:cNvSpPr/>
          <p:nvPr/>
        </p:nvSpPr>
        <p:spPr>
          <a:xfrm>
            <a:off x="5445527" y="1126485"/>
            <a:ext cx="64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</a:t>
            </a:r>
          </a:p>
        </p:txBody>
      </p:sp>
      <p:sp>
        <p:nvSpPr>
          <p:cNvPr id="20" name="矩形 19"/>
          <p:cNvSpPr/>
          <p:nvPr/>
        </p:nvSpPr>
        <p:spPr>
          <a:xfrm>
            <a:off x="6670253" y="1126485"/>
            <a:ext cx="608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21" name="矩形 20"/>
          <p:cNvSpPr/>
          <p:nvPr/>
        </p:nvSpPr>
        <p:spPr>
          <a:xfrm>
            <a:off x="2341309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</a:p>
        </p:txBody>
      </p:sp>
      <p:sp>
        <p:nvSpPr>
          <p:cNvPr id="22" name="矩形 21"/>
          <p:cNvSpPr/>
          <p:nvPr/>
        </p:nvSpPr>
        <p:spPr>
          <a:xfrm>
            <a:off x="3522807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</a:p>
        </p:txBody>
      </p:sp>
      <p:sp>
        <p:nvSpPr>
          <p:cNvPr id="23" name="矩形 22"/>
          <p:cNvSpPr/>
          <p:nvPr/>
        </p:nvSpPr>
        <p:spPr>
          <a:xfrm>
            <a:off x="471056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凑</a:t>
            </a:r>
          </a:p>
        </p:txBody>
      </p:sp>
      <p:sp>
        <p:nvSpPr>
          <p:cNvPr id="24" name="矩形 23"/>
          <p:cNvSpPr/>
          <p:nvPr/>
        </p:nvSpPr>
        <p:spPr>
          <a:xfrm>
            <a:off x="5922821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</a:t>
            </a:r>
          </a:p>
        </p:txBody>
      </p:sp>
      <p:sp>
        <p:nvSpPr>
          <p:cNvPr id="25" name="矩形 24"/>
          <p:cNvSpPr/>
          <p:nvPr/>
        </p:nvSpPr>
        <p:spPr>
          <a:xfrm>
            <a:off x="716180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</a:t>
            </a:r>
          </a:p>
        </p:txBody>
      </p:sp>
      <p:sp>
        <p:nvSpPr>
          <p:cNvPr id="26" name="矩形 25"/>
          <p:cNvSpPr/>
          <p:nvPr/>
        </p:nvSpPr>
        <p:spPr>
          <a:xfrm>
            <a:off x="1737115" y="1824071"/>
            <a:ext cx="7416824" cy="125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我真的很欣赏你，真的不想让你走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defRPr/>
            </a:pP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我真的很在乎这个团队，真的舍不得走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spcBef>
                <a:spcPts val="600"/>
              </a:spcBef>
              <a:defRPr/>
            </a:pP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，一切已成定局，非常遗憾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7" name="矩形 26"/>
          <p:cNvSpPr/>
          <p:nvPr/>
        </p:nvSpPr>
        <p:spPr>
          <a:xfrm>
            <a:off x="1864529" y="3125797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dirty="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 dirty="0">
              <a:solidFill>
                <a:prstClr val="black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813117" y="4365104"/>
            <a:ext cx="4460451" cy="408056"/>
          </a:xfrm>
          <a:prstGeom prst="round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感谢您的时间，您都学会了吗？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1426975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请注意</a:t>
            </a:r>
          </a:p>
        </p:txBody>
      </p:sp>
      <p:sp>
        <p:nvSpPr>
          <p:cNvPr id="36" name="文本框 11"/>
          <p:cNvSpPr txBox="1"/>
          <p:nvPr/>
        </p:nvSpPr>
        <p:spPr>
          <a:xfrm>
            <a:off x="2630678" y="5329173"/>
            <a:ext cx="7284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一般用少量的、简单的、符合逻辑的动画装点即可。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8265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4" presetClass="pat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4914E-6 -2.59259E-6 L 3.64914E-6 -0.02754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1078E-6 -2.59259E-6 L 3.31078E-6 -0.02754 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45133E-6 -2.59259E-6 L -3.45133E-6 -0.02754 " pathEditMode="relative" rAng="0" ptsTypes="AA">
                                      <p:cBhvr>
                                        <p:cTn id="2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4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976E-6 -2.59259E-6 L -1.25976E-6 -0.02754 " pathEditMode="relative" rAng="0" ptsTypes="AA">
                                      <p:cBhvr>
                                        <p:cTn id="3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64" presetClass="pat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82145E-6 -2.59259E-6 L -2.82145E-6 -0.0275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46694E-6 -2.59259E-6 L 3.46694E-6 -0.02754 " pathEditMode="relative" rAng="0" ptsTypes="AA">
                                      <p:cBhvr>
                                        <p:cTn id="4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4" presetClass="pat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24675E-7 -2.59259E-6 L -6.24675E-7 -0.02754 " pathEditMode="relative" rAng="0" ptsTypes="AA">
                                      <p:cBhvr>
                                        <p:cTn id="5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4" presetClass="pat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7408E-6 -2.59259E-6 L -3.77408E-6 -0.02754 " pathEditMode="relative" rAng="0" ptsTypes="AA">
                                      <p:cBhvr>
                                        <p:cTn id="6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64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55596E-6 -2.59259E-6 L 2.55596E-6 -0.02754 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4" presetClass="path" presetSubtype="0" autoRev="1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54503E-6 -2.59259E-6 L -3.54503E-6 -0.02754 " pathEditMode="relative" rAng="0" ptsTypes="AA">
                                      <p:cBhvr>
                                        <p:cTn id="7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7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7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7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740"/>
                            </p:stCondLst>
                            <p:childTnLst>
                              <p:par>
                                <p:cTn id="8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40"/>
                            </p:stCondLst>
                            <p:childTnLst>
                              <p:par>
                                <p:cTn id="8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694E-6 -3.7037E-6 L -0.05245 -3.7037E-6 " pathEditMode="relative" rAng="0" ptsTypes="AA">
                                      <p:cBhvr>
                                        <p:cTn id="9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8" grpId="0" animBg="1"/>
      <p:bldP spid="28" grpId="1" animBg="1"/>
      <p:bldP spid="35" grpId="0" animBg="1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18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63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1.1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基本缩放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”发送效果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60848"/>
            <a:ext cx="4260501" cy="3522634"/>
          </a:xfrm>
          <a:prstGeom prst="rect">
            <a:avLst/>
          </a:prstGeom>
        </p:spPr>
      </p:pic>
      <p:cxnSp>
        <p:nvCxnSpPr>
          <p:cNvPr id="7" name="肘形连接符 6"/>
          <p:cNvCxnSpPr>
            <a:stCxn id="10" idx="3"/>
            <a:endCxn id="5" idx="1"/>
          </p:cNvCxnSpPr>
          <p:nvPr/>
        </p:nvCxnSpPr>
        <p:spPr>
          <a:xfrm flipV="1">
            <a:off x="3650903" y="1352721"/>
            <a:ext cx="3234721" cy="3300448"/>
          </a:xfrm>
          <a:prstGeom prst="bentConnector3">
            <a:avLst/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2210743" y="1352721"/>
            <a:ext cx="1440160" cy="3541757"/>
            <a:chOff x="2210743" y="1352721"/>
            <a:chExt cx="1440160" cy="3541757"/>
          </a:xfrm>
        </p:grpSpPr>
        <p:sp>
          <p:nvSpPr>
            <p:cNvPr id="9" name="圆角矩形 8"/>
            <p:cNvSpPr/>
            <p:nvPr/>
          </p:nvSpPr>
          <p:spPr>
            <a:xfrm>
              <a:off x="2210743" y="278502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210743" y="441186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11" name="肘形连接符 10"/>
            <p:cNvCxnSpPr>
              <a:stCxn id="4" idx="3"/>
              <a:endCxn id="9" idx="0"/>
            </p:cNvCxnSpPr>
            <p:nvPr/>
          </p:nvCxnSpPr>
          <p:spPr>
            <a:xfrm>
              <a:off x="2714799" y="1352721"/>
              <a:ext cx="216024" cy="1432307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12" name="直接箭头连接符 11"/>
            <p:cNvCxnSpPr>
              <a:stCxn id="9" idx="2"/>
              <a:endCxn id="10" idx="0"/>
            </p:cNvCxnSpPr>
            <p:nvPr/>
          </p:nvCxnSpPr>
          <p:spPr>
            <a:xfrm>
              <a:off x="2930823" y="3267646"/>
              <a:ext cx="0" cy="1144214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13" name="直接连接符 12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4" name="从屏幕底部缩小"/>
          <p:cNvSpPr txBox="1"/>
          <p:nvPr/>
        </p:nvSpPr>
        <p:spPr>
          <a:xfrm>
            <a:off x="9057142" y="13553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从屏幕底部缩小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7" name="轻微缩小"/>
          <p:cNvSpPr txBox="1"/>
          <p:nvPr/>
        </p:nvSpPr>
        <p:spPr>
          <a:xfrm>
            <a:off x="9057142" y="22355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</a:t>
            </a:r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0" name="轻微放大"/>
          <p:cNvSpPr txBox="1"/>
          <p:nvPr/>
        </p:nvSpPr>
        <p:spPr>
          <a:xfrm>
            <a:off x="9057142" y="31156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轻微放大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基本缩放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3" name="从屏幕中心放大"/>
          <p:cNvSpPr txBox="1"/>
          <p:nvPr/>
        </p:nvSpPr>
        <p:spPr>
          <a:xfrm>
            <a:off x="9057142" y="39957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从屏幕中心放大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5955159" y="5333146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肘形连接符 25"/>
          <p:cNvCxnSpPr>
            <a:stCxn id="25" idx="3"/>
            <a:endCxn id="17" idx="3"/>
          </p:cNvCxnSpPr>
          <p:nvPr/>
        </p:nvCxnSpPr>
        <p:spPr>
          <a:xfrm flipH="1" flipV="1">
            <a:off x="10165138" y="2420178"/>
            <a:ext cx="1469123" cy="2624356"/>
          </a:xfrm>
          <a:prstGeom prst="bentConnector3">
            <a:avLst>
              <a:gd name="adj1" fmla="val -15560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7" name="肘形连接符 26"/>
          <p:cNvCxnSpPr>
            <a:stCxn id="25" idx="3"/>
            <a:endCxn id="20" idx="3"/>
          </p:cNvCxnSpPr>
          <p:nvPr/>
        </p:nvCxnSpPr>
        <p:spPr>
          <a:xfrm flipH="1" flipV="1">
            <a:off x="10165138" y="3300308"/>
            <a:ext cx="1469123" cy="1744226"/>
          </a:xfrm>
          <a:prstGeom prst="bentConnector3">
            <a:avLst>
              <a:gd name="adj1" fmla="val -15560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8" name="肘形连接符 27"/>
          <p:cNvCxnSpPr>
            <a:stCxn id="25" idx="3"/>
            <a:endCxn id="23" idx="3"/>
          </p:cNvCxnSpPr>
          <p:nvPr/>
        </p:nvCxnSpPr>
        <p:spPr>
          <a:xfrm flipH="1" flipV="1">
            <a:off x="10857635" y="4180438"/>
            <a:ext cx="776626" cy="864096"/>
          </a:xfrm>
          <a:prstGeom prst="bentConnector3">
            <a:avLst>
              <a:gd name="adj1" fmla="val -29435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9" name="肘形连接符 28"/>
          <p:cNvCxnSpPr>
            <a:stCxn id="25" idx="3"/>
            <a:endCxn id="14" idx="3"/>
          </p:cNvCxnSpPr>
          <p:nvPr/>
        </p:nvCxnSpPr>
        <p:spPr>
          <a:xfrm flipH="1" flipV="1">
            <a:off x="10857635" y="1540048"/>
            <a:ext cx="776626" cy="3504486"/>
          </a:xfrm>
          <a:prstGeom prst="bentConnector3">
            <a:avLst>
              <a:gd name="adj1" fmla="val -29435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8727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15" grpId="0"/>
      <p:bldP spid="18" grpId="0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04" y="1844824"/>
            <a:ext cx="4232096" cy="407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1.2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平滑结束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肘形连接符 6"/>
          <p:cNvCxnSpPr>
            <a:stCxn id="10" idx="3"/>
            <a:endCxn id="6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9" name="圆角矩形 8"/>
            <p:cNvSpPr/>
            <p:nvPr/>
          </p:nvSpPr>
          <p:spPr>
            <a:xfrm>
              <a:off x="2210743" y="321297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11" name="肘形连接符 10"/>
            <p:cNvCxnSpPr>
              <a:stCxn id="5" idx="3"/>
              <a:endCxn id="9" idx="0"/>
            </p:cNvCxnSpPr>
            <p:nvPr/>
          </p:nvCxnSpPr>
          <p:spPr>
            <a:xfrm>
              <a:off x="2714799" y="1352721"/>
              <a:ext cx="216024" cy="1860255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12" name="直接箭头连接符 11"/>
            <p:cNvCxnSpPr>
              <a:stCxn id="9" idx="2"/>
              <a:endCxn id="10" idx="0"/>
            </p:cNvCxnSpPr>
            <p:nvPr/>
          </p:nvCxnSpPr>
          <p:spPr>
            <a:xfrm>
              <a:off x="2930823" y="3695594"/>
              <a:ext cx="0" cy="906972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13" name="直接连接符 12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4" name="自顶部飞入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7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0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3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肘形连接符 25"/>
          <p:cNvCxnSpPr>
            <a:stCxn id="25" idx="3"/>
            <a:endCxn id="17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7" name="肘形连接符 26"/>
          <p:cNvCxnSpPr>
            <a:stCxn id="25" idx="3"/>
            <a:endCxn id="20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8" name="肘形连接符 27"/>
          <p:cNvCxnSpPr>
            <a:stCxn id="25" idx="3"/>
            <a:endCxn id="23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9" name="肘形连接符 28"/>
          <p:cNvCxnSpPr>
            <a:stCxn id="25" idx="3"/>
            <a:endCxn id="14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9192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15" grpId="0"/>
      <p:bldP spid="18" grpId="0"/>
      <p:bldP spid="21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04" y="1840286"/>
            <a:ext cx="4206300" cy="403698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2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飞入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弹跳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结束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按字母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r>
              <a:rPr lang="zh-CN" altLang="en-US" dirty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发送效果</a:t>
            </a:r>
          </a:p>
        </p:txBody>
      </p:sp>
      <p:sp>
        <p:nvSpPr>
          <p:cNvPr id="33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飞入动画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肘形连接符 34"/>
          <p:cNvCxnSpPr>
            <a:stCxn id="38" idx="3"/>
            <a:endCxn id="34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grpSp>
        <p:nvGrpSpPr>
          <p:cNvPr id="36" name="组合 35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37" name="圆角矩形 36"/>
            <p:cNvSpPr/>
            <p:nvPr/>
          </p:nvSpPr>
          <p:spPr>
            <a:xfrm>
              <a:off x="2210743" y="350100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39" name="肘形连接符 38"/>
            <p:cNvCxnSpPr>
              <a:stCxn id="33" idx="3"/>
              <a:endCxn id="37" idx="0"/>
            </p:cNvCxnSpPr>
            <p:nvPr/>
          </p:nvCxnSpPr>
          <p:spPr>
            <a:xfrm>
              <a:off x="2714799" y="1352721"/>
              <a:ext cx="216024" cy="2148287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40" name="直接箭头连接符 39"/>
            <p:cNvCxnSpPr>
              <a:stCxn id="37" idx="2"/>
              <a:endCxn id="38" idx="0"/>
            </p:cNvCxnSpPr>
            <p:nvPr/>
          </p:nvCxnSpPr>
          <p:spPr>
            <a:xfrm>
              <a:off x="2930823" y="3983626"/>
              <a:ext cx="0" cy="61894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41" name="直接连接符 40"/>
          <p:cNvCxnSpPr/>
          <p:nvPr/>
        </p:nvCxnSpPr>
        <p:spPr>
          <a:xfrm>
            <a:off x="8841118" y="107664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42" name="文本框 25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自顶部飞入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841118" y="195677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45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自右上部飞入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841118" y="283690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48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自左侧飞入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弹性结束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841118" y="371703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51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自右侧飞入</a:t>
            </a:r>
            <a:endParaRPr lang="zh-CN" alt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以上动画一般运用在内容页的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请点击观看效果</a:t>
            </a:r>
            <a:endParaRPr lang="zh-CN" altLang="en-US" sz="2000" dirty="0">
              <a:solidFill>
                <a:srgbClr val="5AD0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肘形连接符 53"/>
          <p:cNvCxnSpPr>
            <a:stCxn id="53" idx="3"/>
            <a:endCxn id="45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55" name="肘形连接符 54"/>
          <p:cNvCxnSpPr>
            <a:stCxn id="53" idx="3"/>
            <a:endCxn id="48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56" name="肘形连接符 55"/>
          <p:cNvCxnSpPr>
            <a:stCxn id="53" idx="3"/>
            <a:endCxn id="51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57" name="肘形连接符 56"/>
          <p:cNvCxnSpPr>
            <a:stCxn id="53" idx="3"/>
            <a:endCxn id="42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742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4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8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5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1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4" grpId="1"/>
          <p:bldP spid="43" grpId="0"/>
          <p:bldP spid="46" grpId="0"/>
          <p:bldP spid="49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4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5"/>
                      </p:tgtEl>
                    </p:cond>
                  </p:nextCondLst>
                </p:seq>
                <p:seq concurrent="1" nextAc="seek">
                  <p:cTn id="38" restart="whenNotActive" fill="hold" evtFilter="cancelBubble" nodeType="interactiveSeq">
                    <p:stCondLst>
                      <p:cond evt="onClick" delay="0">
                        <p:tgtEl>
                          <p:spTgt spid="4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" fill="hold">
                          <p:stCondLst>
                            <p:cond delay="0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8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5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1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4" grpId="1"/>
          <p:bldP spid="43" grpId="0"/>
          <p:bldP spid="46" grpId="0"/>
          <p:bldP spid="49" grpId="0"/>
          <p:bldP spid="5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73" y="908720"/>
            <a:ext cx="3838222" cy="348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矩形 58"/>
          <p:cNvSpPr/>
          <p:nvPr/>
        </p:nvSpPr>
        <p:spPr>
          <a:xfrm>
            <a:off x="7035279" y="908720"/>
            <a:ext cx="4896544" cy="4968552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33791" y="1340768"/>
            <a:ext cx="3810000" cy="3652664"/>
            <a:chOff x="3013862" y="3151485"/>
            <a:chExt cx="3810000" cy="3652664"/>
          </a:xfrm>
        </p:grpSpPr>
        <p:pic>
          <p:nvPicPr>
            <p:cNvPr id="61" name="Picture 2" descr="C:\Documents and Settings\tdz\桌面\10305137_99897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3862" y="3151485"/>
              <a:ext cx="3810000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" descr="http://www.iconpng.com/png/semi-transparent/home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49876" y="6447135"/>
              <a:ext cx="3137973" cy="357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3" name="矩形 6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6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1.4 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动作路径的“</a:t>
            </a:r>
            <a:r>
              <a:rPr lang="zh-CN" altLang="en-US" dirty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重复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”和“</a:t>
            </a:r>
            <a:r>
              <a:rPr lang="zh-CN" altLang="en-US" dirty="0" smtClean="0">
                <a:solidFill>
                  <a:srgbClr val="5AD00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自动翻转</a:t>
            </a:r>
            <a:r>
              <a:rPr lang="zh-CN" altLang="en-US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”效果</a:t>
            </a:r>
            <a:endParaRPr lang="zh-CN" altLang="en-US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41123" y="2400294"/>
            <a:ext cx="3849511" cy="347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6" name="组合 65"/>
          <p:cNvGrpSpPr/>
          <p:nvPr/>
        </p:nvGrpSpPr>
        <p:grpSpPr>
          <a:xfrm>
            <a:off x="1202631" y="1938270"/>
            <a:ext cx="2880320" cy="2498842"/>
            <a:chOff x="1202631" y="1938270"/>
            <a:chExt cx="2880320" cy="2498842"/>
          </a:xfrm>
        </p:grpSpPr>
        <p:sp>
          <p:nvSpPr>
            <p:cNvPr id="67" name="圆角矩形 66"/>
            <p:cNvSpPr/>
            <p:nvPr/>
          </p:nvSpPr>
          <p:spPr>
            <a:xfrm>
              <a:off x="1202631" y="193827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2642791" y="3954494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69" name="肘形连接符 68"/>
            <p:cNvCxnSpPr>
              <a:stCxn id="67" idx="2"/>
              <a:endCxn id="68" idx="1"/>
            </p:cNvCxnSpPr>
            <p:nvPr/>
          </p:nvCxnSpPr>
          <p:spPr>
            <a:xfrm rot="16200000" flipH="1">
              <a:off x="1395294" y="2948305"/>
              <a:ext cx="1774915" cy="720080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70" name="肘形连接符 69"/>
          <p:cNvCxnSpPr>
            <a:stCxn id="68" idx="3"/>
            <a:endCxn id="59" idx="1"/>
          </p:cNvCxnSpPr>
          <p:nvPr/>
        </p:nvCxnSpPr>
        <p:spPr>
          <a:xfrm flipV="1">
            <a:off x="4082951" y="3392996"/>
            <a:ext cx="2952328" cy="802807"/>
          </a:xfrm>
          <a:prstGeom prst="bentConnector3">
            <a:avLst>
              <a:gd name="adj1" fmla="val 5000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sp>
        <p:nvSpPr>
          <p:cNvPr id="71" name="文本框 35"/>
          <p:cNvSpPr txBox="1"/>
          <p:nvPr/>
        </p:nvSpPr>
        <p:spPr>
          <a:xfrm>
            <a:off x="7179295" y="5405154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这个动画一般可用在</a:t>
            </a:r>
            <a:r>
              <a:rPr lang="zh-CN" altLang="en-US" sz="2000" b="1" dirty="0" smtClean="0">
                <a:solidFill>
                  <a:srgbClr val="5AD0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教学演示</a:t>
            </a:r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905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35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25272" y="4149080"/>
            <a:ext cx="11162535" cy="1584176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7" name="文本框 37"/>
          <p:cNvSpPr txBox="1"/>
          <p:nvPr/>
        </p:nvSpPr>
        <p:spPr>
          <a:xfrm>
            <a:off x="625273" y="358025"/>
            <a:ext cx="10730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另有其他各种个性设置的动画，点击观看效果，并查看“动画窗格”中的相应设置。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146847" y="1268808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9" name="打字机"/>
          <p:cNvSpPr txBox="1"/>
          <p:nvPr/>
        </p:nvSpPr>
        <p:spPr>
          <a:xfrm>
            <a:off x="625273" y="1300142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打字机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（非颜色打字机）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146847" y="1300142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“出现”动画设置按字母顺序播放，就有了类似于打字机的效果。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148141" y="1772864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2" name="打字机"/>
          <p:cNvSpPr txBox="1"/>
          <p:nvPr/>
        </p:nvSpPr>
        <p:spPr>
          <a:xfrm>
            <a:off x="626567" y="1804198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优雅的漂移</a:t>
            </a:r>
            <a:endParaRPr lang="zh-CN" altLang="en-US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148141" y="1804198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“动作路径”动画设置按字母顺序播放，再设置平滑开始和弹性结束。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148141" y="2276920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5" name="打字机"/>
          <p:cNvSpPr txBox="1"/>
          <p:nvPr/>
        </p:nvSpPr>
        <p:spPr>
          <a:xfrm>
            <a:off x="626567" y="2308254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潇洒的螺旋飞入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148141" y="2308254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“螺旋飞入”动画设置按字母顺序播放，“计时”→“期间”设置为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0.3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48141" y="2780976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8" name="打字机"/>
          <p:cNvSpPr txBox="1"/>
          <p:nvPr/>
        </p:nvSpPr>
        <p:spPr>
          <a:xfrm>
            <a:off x="626567" y="2812310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雀跃式升起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148141" y="2812310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“升起”动画设置按字母顺序播放，“计时”→“期间”设置为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148141" y="3285032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31" name="打字机"/>
          <p:cNvSpPr txBox="1"/>
          <p:nvPr/>
        </p:nvSpPr>
        <p:spPr>
          <a:xfrm>
            <a:off x="626567" y="3316366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曲线向上的逐字展现</a:t>
            </a:r>
            <a:endParaRPr lang="zh-CN" altLang="en-US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148141" y="3316366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“曲线向上”动画设置按字母顺序播放，“计时”→“期间”设置为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514413" y="443711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34" name="文本框 11"/>
          <p:cNvSpPr txBox="1"/>
          <p:nvPr/>
        </p:nvSpPr>
        <p:spPr>
          <a:xfrm>
            <a:off x="3146847" y="5045114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以上各种动画可以在哪种场合中使用呢？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74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 p14:bounceEnd="30000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3" grpId="0"/>
          <p:bldP spid="26" grpId="0"/>
          <p:bldP spid="29" grpId="0"/>
          <p:bldP spid="32" grpId="0"/>
          <p:bldP spid="33" grpId="0" animBg="1"/>
          <p:bldP spid="33" grpId="1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repeatCount="indefinite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2.53165E-6 L -0.05243 2.53165E-6 " pathEditMode="relative" rAng="0" ptsTypes="AA">
                                          <p:cBhvr>
                                            <p:cTn id="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de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4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" fill="hold">
                          <p:stCondLst>
                            <p:cond delay="0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64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59136E-6 3.33333E-6 L 4.59136E-6 -0.10556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5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3" grpId="0"/>
          <p:bldP spid="26" grpId="0"/>
          <p:bldP spid="29" grpId="0"/>
          <p:bldP spid="32" grpId="0"/>
          <p:bldP spid="33" grpId="0" animBg="1"/>
          <p:bldP spid="33" grpId="1" animBg="1"/>
          <p:bldP spid="3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482551" y="3160325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 dirty="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21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1970</Words>
  <Application>Microsoft Office PowerPoint</Application>
  <PresentationFormat>自定义</PresentationFormat>
  <Paragraphs>230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仝德志</cp:lastModifiedBy>
  <cp:revision>66</cp:revision>
  <dcterms:created xsi:type="dcterms:W3CDTF">2013-10-17T11:59:27Z</dcterms:created>
  <dcterms:modified xsi:type="dcterms:W3CDTF">2013-10-18T09:30:35Z</dcterms:modified>
</cp:coreProperties>
</file>