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70" r:id="rId6"/>
    <p:sldId id="279" r:id="rId7"/>
    <p:sldId id="271" r:id="rId8"/>
    <p:sldId id="272" r:id="rId9"/>
    <p:sldId id="274" r:id="rId10"/>
    <p:sldId id="280" r:id="rId11"/>
    <p:sldId id="281" r:id="rId12"/>
    <p:sldId id="282" r:id="rId13"/>
    <p:sldId id="283" r:id="rId14"/>
    <p:sldId id="285" r:id="rId15"/>
    <p:sldId id="284" r:id="rId16"/>
    <p:sldId id="286" r:id="rId17"/>
    <p:sldId id="287" r:id="rId18"/>
    <p:sldId id="288" r:id="rId19"/>
    <p:sldId id="289" r:id="rId20"/>
    <p:sldId id="290" r:id="rId21"/>
    <p:sldId id="291" r:id="rId22"/>
    <p:sldId id="293" r:id="rId23"/>
    <p:sldId id="292" r:id="rId24"/>
    <p:sldId id="294" r:id="rId25"/>
    <p:sldId id="298" r:id="rId26"/>
    <p:sldId id="299" r:id="rId27"/>
    <p:sldId id="300" r:id="rId28"/>
    <p:sldId id="295" r:id="rId29"/>
    <p:sldId id="296" r:id="rId30"/>
    <p:sldId id="301" r:id="rId31"/>
    <p:sldId id="302" r:id="rId32"/>
    <p:sldId id="303" r:id="rId33"/>
    <p:sldId id="304" r:id="rId34"/>
    <p:sldId id="305" r:id="rId35"/>
    <p:sldId id="306" r:id="rId36"/>
    <p:sldId id="273" r:id="rId37"/>
    <p:sldId id="278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267" r:id="rId47"/>
    <p:sldId id="315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9600"/>
    <a:srgbClr val="777777"/>
    <a:srgbClr val="FFA52D"/>
    <a:srgbClr val="FF9504"/>
    <a:srgbClr val="FF9C19"/>
    <a:srgbClr val="D7AF7E"/>
    <a:srgbClr val="FFA329"/>
    <a:srgbClr val="FF9E1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4424" autoAdjust="0"/>
  </p:normalViewPr>
  <p:slideViewPr>
    <p:cSldViewPr>
      <p:cViewPr varScale="1">
        <p:scale>
          <a:sx n="71" d="100"/>
          <a:sy n="71" d="100"/>
        </p:scale>
        <p:origin x="750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21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t>2014/2/23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9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65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137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3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30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88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66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9"/>
          <p:cNvSpPr/>
          <p:nvPr userDrawn="1"/>
        </p:nvSpPr>
        <p:spPr>
          <a:xfrm flipH="1">
            <a:off x="6081302" y="5445276"/>
            <a:ext cx="2014951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6095225" cy="6858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70480" y="1268761"/>
            <a:ext cx="614143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endParaRPr lang="zh-CN" altLang="en-US" sz="23900" dirty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095225" y="5445224"/>
            <a:ext cx="20010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技巧</a:t>
            </a:r>
            <a:endParaRPr lang="zh-CN" altLang="en-US" sz="4400" dirty="0">
              <a:solidFill>
                <a:schemeClr val="bg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10329" y="1343641"/>
            <a:ext cx="2758895" cy="46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技能分享系列三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泪滴形 17"/>
          <p:cNvSpPr/>
          <p:nvPr userDrawn="1"/>
        </p:nvSpPr>
        <p:spPr>
          <a:xfrm>
            <a:off x="6794811" y="0"/>
            <a:ext cx="5397189" cy="5400000"/>
          </a:xfrm>
          <a:prstGeom prst="teardrop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0126349" y="6216104"/>
            <a:ext cx="1935641" cy="495514"/>
            <a:chOff x="602538" y="6254444"/>
            <a:chExt cx="1936145" cy="495514"/>
          </a:xfrm>
        </p:grpSpPr>
        <p:sp>
          <p:nvSpPr>
            <p:cNvPr id="20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FF930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1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六角星 22"/>
          <p:cNvSpPr/>
          <p:nvPr userDrawn="1"/>
        </p:nvSpPr>
        <p:spPr>
          <a:xfrm>
            <a:off x="-155455" y="1577668"/>
            <a:ext cx="1275509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圆角矩形 9"/>
          <p:cNvSpPr/>
          <p:nvPr userDrawn="1"/>
        </p:nvSpPr>
        <p:spPr>
          <a:xfrm>
            <a:off x="4080275" y="5445276"/>
            <a:ext cx="2014951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4080826" y="5445224"/>
            <a:ext cx="201440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400" dirty="0" smtClean="0">
                <a:solidFill>
                  <a:srgbClr val="FF9300"/>
                </a:solidFill>
                <a:latin typeface="华康俪金黑W8(P)" pitchFamily="34" charset="-122"/>
                <a:ea typeface="华康俪金黑W8(P)" pitchFamily="34" charset="-122"/>
              </a:rPr>
              <a:t>排版</a:t>
            </a:r>
            <a:endParaRPr lang="zh-CN" altLang="en-US" sz="4400" dirty="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33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7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2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2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2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5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6" grpId="0"/>
      <p:bldP spid="16" grpId="1"/>
      <p:bldP spid="17" grpId="0"/>
      <p:bldP spid="23" grpId="0" animBg="1"/>
      <p:bldP spid="23" grpId="1" animBg="1"/>
      <p:bldP spid="23" grpId="2" animBg="1"/>
      <p:bldP spid="23" grpId="3" animBg="1"/>
      <p:bldP spid="22" grpId="0" animBg="1"/>
      <p:bldP spid="15" grpId="0"/>
      <p:bldP spid="15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0" y="4797152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4" y="4819535"/>
            <a:ext cx="3567253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4" y="5900117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0" y="5921978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1" y="5355633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4" y="5359825"/>
            <a:ext cx="3567253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 descr="F:\360云盘\02-个人资料\！PPT图片及版面资源\05-PPT精选插图\04-图标\1255659509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750" y="621008"/>
            <a:ext cx="2878501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"/>
          <p:cNvSpPr txBox="1"/>
          <p:nvPr userDrawn="1"/>
        </p:nvSpPr>
        <p:spPr>
          <a:xfrm>
            <a:off x="1993681" y="3429000"/>
            <a:ext cx="8204639" cy="110799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6600" b="1" dirty="0" smtClean="0">
                <a:solidFill>
                  <a:srgbClr val="FF9600"/>
                </a:solidFill>
                <a:effectLst/>
                <a:latin typeface="微软雅黑" pitchFamily="34" charset="-122"/>
                <a:ea typeface="微软雅黑" pitchFamily="34" charset="-122"/>
              </a:rPr>
              <a:t>感谢收看 请多指点</a:t>
            </a:r>
            <a:endParaRPr lang="zh-CN" altLang="en-US" sz="6600" b="1" dirty="0">
              <a:solidFill>
                <a:srgbClr val="FF96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35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4" name="矩形 13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16" name="矩形 15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7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4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1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/>
          <p:nvPr userDrawn="1"/>
        </p:nvSpPr>
        <p:spPr>
          <a:xfrm>
            <a:off x="-11716" y="980184"/>
            <a:ext cx="2987440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3421" y="2540292"/>
            <a:ext cx="2126716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3421" y="3548404"/>
            <a:ext cx="2126716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9" name="五边形 8"/>
          <p:cNvSpPr/>
          <p:nvPr userDrawn="1"/>
        </p:nvSpPr>
        <p:spPr>
          <a:xfrm>
            <a:off x="2963421" y="4556516"/>
            <a:ext cx="2126716" cy="504056"/>
          </a:xfrm>
          <a:prstGeom prst="homePlate">
            <a:avLst/>
          </a:prstGeom>
          <a:gradFill flip="none" rotWithShape="1">
            <a:gsLst>
              <a:gs pos="0">
                <a:srgbClr val="FF9300">
                  <a:lumMod val="72000"/>
                  <a:lumOff val="28000"/>
                </a:srgbClr>
              </a:gs>
              <a:gs pos="27000">
                <a:srgbClr val="FFA52D">
                  <a:lumMod val="45000"/>
                  <a:lumOff val="55000"/>
                </a:srgbClr>
              </a:gs>
              <a:gs pos="100000">
                <a:srgbClr val="FFA52D">
                  <a:lumMod val="45000"/>
                  <a:lumOff val="5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16" y="3300056"/>
            <a:ext cx="297513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2" y="1732097"/>
            <a:ext cx="297513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17" y="2445819"/>
            <a:ext cx="297513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矩形 2"/>
          <p:cNvSpPr/>
          <p:nvPr userDrawn="1"/>
        </p:nvSpPr>
        <p:spPr>
          <a:xfrm>
            <a:off x="-11717" y="4556518"/>
            <a:ext cx="2975724" cy="1393554"/>
          </a:xfrm>
          <a:custGeom>
            <a:avLst/>
            <a:gdLst>
              <a:gd name="connsiteX0" fmla="*/ 2942105 w 2965551"/>
              <a:gd name="connsiteY0" fmla="*/ 0 h 1006692"/>
              <a:gd name="connsiteX1" fmla="*/ 2965551 w 2965551"/>
              <a:gd name="connsiteY1" fmla="*/ 504055 h 1006692"/>
              <a:gd name="connsiteX2" fmla="*/ 0 w 2965551"/>
              <a:gd name="connsiteY2" fmla="*/ 1006692 h 1006692"/>
              <a:gd name="connsiteX3" fmla="*/ 0 w 2965551"/>
              <a:gd name="connsiteY3" fmla="*/ 45621 h 1006692"/>
              <a:gd name="connsiteX4" fmla="*/ 2942105 w 2965551"/>
              <a:gd name="connsiteY4" fmla="*/ 0 h 1006692"/>
              <a:gd name="connsiteX0" fmla="*/ 2953828 w 2977274"/>
              <a:gd name="connsiteY0" fmla="*/ 0 h 1006692"/>
              <a:gd name="connsiteX1" fmla="*/ 2977274 w 2977274"/>
              <a:gd name="connsiteY1" fmla="*/ 504055 h 1006692"/>
              <a:gd name="connsiteX2" fmla="*/ 11723 w 2977274"/>
              <a:gd name="connsiteY2" fmla="*/ 1006692 h 1006692"/>
              <a:gd name="connsiteX3" fmla="*/ 0 w 2977274"/>
              <a:gd name="connsiteY3" fmla="*/ 186298 h 1006692"/>
              <a:gd name="connsiteX4" fmla="*/ 2953828 w 2977274"/>
              <a:gd name="connsiteY4" fmla="*/ 0 h 1006692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186298 h 1205985"/>
              <a:gd name="connsiteX4" fmla="*/ 2953828 w 2977274"/>
              <a:gd name="connsiteY4" fmla="*/ 0 h 1205985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362144 h 1205985"/>
              <a:gd name="connsiteX4" fmla="*/ 2953828 w 2977274"/>
              <a:gd name="connsiteY4" fmla="*/ 0 h 1205985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362144 h 1393554"/>
              <a:gd name="connsiteX4" fmla="*/ 2953828 w 2977274"/>
              <a:gd name="connsiteY4" fmla="*/ 0 h 1393554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491098 h 1393554"/>
              <a:gd name="connsiteX4" fmla="*/ 2953828 w 2977274"/>
              <a:gd name="connsiteY4" fmla="*/ 0 h 13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7274" h="1393554">
                <a:moveTo>
                  <a:pt x="2953828" y="0"/>
                </a:moveTo>
                <a:lnTo>
                  <a:pt x="2977274" y="504055"/>
                </a:lnTo>
                <a:lnTo>
                  <a:pt x="11723" y="1393554"/>
                </a:lnTo>
                <a:lnTo>
                  <a:pt x="0" y="491098"/>
                </a:lnTo>
                <a:lnTo>
                  <a:pt x="2953828" y="0"/>
                </a:lnTo>
                <a:close/>
              </a:path>
            </a:pathLst>
          </a:custGeom>
          <a:gradFill flip="none" rotWithShape="1">
            <a:gsLst>
              <a:gs pos="0">
                <a:srgbClr val="FF9300">
                  <a:lumMod val="40000"/>
                  <a:lumOff val="60000"/>
                </a:srgbClr>
              </a:gs>
              <a:gs pos="47000">
                <a:srgbClr val="FF9C19">
                  <a:lumMod val="45000"/>
                  <a:lumOff val="55000"/>
                </a:srgbClr>
              </a:gs>
              <a:gs pos="100000">
                <a:srgbClr val="FFA52D">
                  <a:lumMod val="50000"/>
                  <a:lumOff val="5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" name="矩形 2"/>
          <p:cNvSpPr/>
          <p:nvPr userDrawn="1"/>
        </p:nvSpPr>
        <p:spPr>
          <a:xfrm>
            <a:off x="-11717" y="4052460"/>
            <a:ext cx="2975137" cy="994636"/>
          </a:xfrm>
          <a:custGeom>
            <a:avLst/>
            <a:gdLst>
              <a:gd name="connsiteX0" fmla="*/ 0 w 2964964"/>
              <a:gd name="connsiteY0" fmla="*/ 0 h 828291"/>
              <a:gd name="connsiteX1" fmla="*/ 2953242 w 2964964"/>
              <a:gd name="connsiteY1" fmla="*/ 138455 h 828291"/>
              <a:gd name="connsiteX2" fmla="*/ 2964964 w 2964964"/>
              <a:gd name="connsiteY2" fmla="*/ 642512 h 828291"/>
              <a:gd name="connsiteX3" fmla="*/ 0 w 2964964"/>
              <a:gd name="connsiteY3" fmla="*/ 828291 h 828291"/>
              <a:gd name="connsiteX4" fmla="*/ 0 w 2964964"/>
              <a:gd name="connsiteY4" fmla="*/ 0 h 828291"/>
              <a:gd name="connsiteX0" fmla="*/ 0 w 2964964"/>
              <a:gd name="connsiteY0" fmla="*/ 13945 h 689836"/>
              <a:gd name="connsiteX1" fmla="*/ 2953242 w 2964964"/>
              <a:gd name="connsiteY1" fmla="*/ 0 h 689836"/>
              <a:gd name="connsiteX2" fmla="*/ 2964964 w 2964964"/>
              <a:gd name="connsiteY2" fmla="*/ 504057 h 689836"/>
              <a:gd name="connsiteX3" fmla="*/ 0 w 2964964"/>
              <a:gd name="connsiteY3" fmla="*/ 689836 h 689836"/>
              <a:gd name="connsiteX4" fmla="*/ 0 w 2964964"/>
              <a:gd name="connsiteY4" fmla="*/ 13945 h 689836"/>
              <a:gd name="connsiteX0" fmla="*/ 0 w 2964964"/>
              <a:gd name="connsiteY0" fmla="*/ 13945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3945 h 853959"/>
              <a:gd name="connsiteX0" fmla="*/ 0 w 2964964"/>
              <a:gd name="connsiteY0" fmla="*/ 154622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54622 h 853959"/>
              <a:gd name="connsiteX0" fmla="*/ 11723 w 2976687"/>
              <a:gd name="connsiteY0" fmla="*/ 154622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154622 h 994636"/>
              <a:gd name="connsiteX0" fmla="*/ 11723 w 2976687"/>
              <a:gd name="connsiteY0" fmla="*/ 224960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224960 h 99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994636">
                <a:moveTo>
                  <a:pt x="11723" y="224960"/>
                </a:moveTo>
                <a:lnTo>
                  <a:pt x="2964965" y="0"/>
                </a:lnTo>
                <a:lnTo>
                  <a:pt x="2976687" y="504057"/>
                </a:lnTo>
                <a:lnTo>
                  <a:pt x="0" y="994636"/>
                </a:lnTo>
                <a:lnTo>
                  <a:pt x="11723" y="224960"/>
                </a:lnTo>
                <a:close/>
              </a:path>
            </a:pathLst>
          </a:custGeom>
          <a:gradFill flip="none" rotWithShape="1">
            <a:gsLst>
              <a:gs pos="0">
                <a:srgbClr val="FF9300"/>
              </a:gs>
              <a:gs pos="47000">
                <a:srgbClr val="FF9C19"/>
              </a:gs>
              <a:gs pos="100000">
                <a:srgbClr val="FFA52D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TextBox 10"/>
          <p:cNvSpPr txBox="1"/>
          <p:nvPr userDrawn="1"/>
        </p:nvSpPr>
        <p:spPr>
          <a:xfrm>
            <a:off x="5520291" y="1904404"/>
            <a:ext cx="3439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布局之美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/>
          <p:cNvSpPr txBox="1"/>
          <p:nvPr userDrawn="1"/>
        </p:nvSpPr>
        <p:spPr>
          <a:xfrm>
            <a:off x="5505236" y="2952527"/>
            <a:ext cx="3439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图形运用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2"/>
          <p:cNvSpPr txBox="1"/>
          <p:nvPr userDrawn="1"/>
        </p:nvSpPr>
        <p:spPr>
          <a:xfrm>
            <a:off x="5505236" y="4000650"/>
            <a:ext cx="3439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具体设计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3421" y="2036236"/>
            <a:ext cx="2541816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TextBox 14"/>
          <p:cNvSpPr txBox="1"/>
          <p:nvPr userDrawn="1"/>
        </p:nvSpPr>
        <p:spPr>
          <a:xfrm>
            <a:off x="3130210" y="2039776"/>
            <a:ext cx="1655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3421" y="3044348"/>
            <a:ext cx="2541816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1" name="TextBox 16"/>
          <p:cNvSpPr txBox="1"/>
          <p:nvPr userDrawn="1"/>
        </p:nvSpPr>
        <p:spPr>
          <a:xfrm>
            <a:off x="3130210" y="3060372"/>
            <a:ext cx="1655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第二章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五边形 21"/>
          <p:cNvSpPr/>
          <p:nvPr userDrawn="1"/>
        </p:nvSpPr>
        <p:spPr>
          <a:xfrm>
            <a:off x="2963421" y="4052460"/>
            <a:ext cx="2541816" cy="504056"/>
          </a:xfrm>
          <a:prstGeom prst="homePlate">
            <a:avLst/>
          </a:prstGeom>
          <a:gradFill flip="none" rotWithShape="1">
            <a:gsLst>
              <a:gs pos="0">
                <a:srgbClr val="FF9300"/>
              </a:gs>
              <a:gs pos="20000">
                <a:srgbClr val="FF9C19"/>
              </a:gs>
              <a:gs pos="100000">
                <a:srgbClr val="FFA52D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3130210" y="4077760"/>
            <a:ext cx="1655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第三章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9181" y="3648254"/>
            <a:ext cx="6336000" cy="35981"/>
          </a:xfrm>
          <a:prstGeom prst="rect">
            <a:avLst/>
          </a:prstGeom>
          <a:gradFill>
            <a:gsLst>
              <a:gs pos="49628">
                <a:srgbClr val="FF9504"/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05907" y="5950072"/>
            <a:ext cx="986093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3907" y="6032823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9982408" y="188640"/>
            <a:ext cx="1943204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8" name="TextBox 15"/>
          <p:cNvSpPr txBox="1"/>
          <p:nvPr userDrawn="1"/>
        </p:nvSpPr>
        <p:spPr>
          <a:xfrm>
            <a:off x="10198320" y="1226210"/>
            <a:ext cx="1511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</a:p>
        </p:txBody>
      </p:sp>
      <p:sp>
        <p:nvSpPr>
          <p:cNvPr id="29" name="文本框 8"/>
          <p:cNvSpPr txBox="1"/>
          <p:nvPr userDrawn="1"/>
        </p:nvSpPr>
        <p:spPr>
          <a:xfrm>
            <a:off x="10198320" y="785677"/>
            <a:ext cx="151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9982408" y="188640"/>
            <a:ext cx="1943204" cy="194421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" name="TextBox 15"/>
          <p:cNvSpPr txBox="1"/>
          <p:nvPr userDrawn="1"/>
        </p:nvSpPr>
        <p:spPr>
          <a:xfrm>
            <a:off x="10198320" y="1226210"/>
            <a:ext cx="1511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1" name="文本框 8"/>
          <p:cNvSpPr txBox="1"/>
          <p:nvPr userDrawn="1"/>
        </p:nvSpPr>
        <p:spPr>
          <a:xfrm>
            <a:off x="10198320" y="785677"/>
            <a:ext cx="151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05907" y="5950072"/>
            <a:ext cx="986093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3907" y="6032823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8111174" y="224696"/>
            <a:ext cx="1259344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布局之美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9316751" y="224696"/>
            <a:ext cx="1259344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10522327" y="224696"/>
            <a:ext cx="1259344" cy="468000"/>
          </a:xfrm>
          <a:prstGeom prst="round2Diag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872728"/>
            <a:ext cx="1219320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对角圆角矩形 8"/>
          <p:cNvSpPr/>
          <p:nvPr userDrawn="1"/>
        </p:nvSpPr>
        <p:spPr>
          <a:xfrm>
            <a:off x="8111174" y="224696"/>
            <a:ext cx="1259344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布局之美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788208" y="872728"/>
            <a:ext cx="611681" cy="144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8" name="椭圆 14"/>
          <p:cNvSpPr>
            <a:spLocks noChangeAspect="1"/>
          </p:cNvSpPr>
          <p:nvPr userDrawn="1"/>
        </p:nvSpPr>
        <p:spPr bwMode="auto">
          <a:xfrm>
            <a:off x="812611" y="116632"/>
            <a:ext cx="562875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9" name="矩形 18"/>
          <p:cNvSpPr/>
          <p:nvPr userDrawn="1"/>
        </p:nvSpPr>
        <p:spPr>
          <a:xfrm>
            <a:off x="685512" y="207610"/>
            <a:ext cx="791675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 userDrawn="1"/>
        </p:nvSpPr>
        <p:spPr>
          <a:xfrm>
            <a:off x="9316751" y="224696"/>
            <a:ext cx="1259344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图形运用</a:t>
            </a:r>
          </a:p>
        </p:txBody>
      </p:sp>
      <p:sp>
        <p:nvSpPr>
          <p:cNvPr id="21" name="对角圆角矩形 20"/>
          <p:cNvSpPr/>
          <p:nvPr userDrawn="1"/>
        </p:nvSpPr>
        <p:spPr>
          <a:xfrm>
            <a:off x="10522327" y="224696"/>
            <a:ext cx="1259344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具体设计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②线在内标题设计上的应用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440" y="1340768"/>
            <a:ext cx="5760000" cy="432000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624" y="2132856"/>
            <a:ext cx="5760000" cy="4320000"/>
          </a:xfrm>
          <a:prstGeom prst="rect">
            <a:avLst/>
          </a:prstGeom>
          <a:ln>
            <a:solidFill>
              <a:srgbClr val="FF9300"/>
            </a:solidFill>
          </a:ln>
        </p:spPr>
      </p:pic>
      <p:cxnSp>
        <p:nvCxnSpPr>
          <p:cNvPr id="17" name="直接连接符 16"/>
          <p:cNvCxnSpPr>
            <a:endCxn id="20" idx="2"/>
          </p:cNvCxnSpPr>
          <p:nvPr/>
        </p:nvCxnSpPr>
        <p:spPr>
          <a:xfrm>
            <a:off x="5087888" y="6196662"/>
            <a:ext cx="93610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87888" y="6052646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1"/>
          <p:cNvSpPr txBox="1"/>
          <p:nvPr/>
        </p:nvSpPr>
        <p:spPr>
          <a:xfrm>
            <a:off x="2207569" y="6011996"/>
            <a:ext cx="2880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实线效果（双下划线）</a:t>
            </a:r>
          </a:p>
        </p:txBody>
      </p:sp>
      <p:sp>
        <p:nvSpPr>
          <p:cNvPr id="20" name="椭圆 19"/>
          <p:cNvSpPr/>
          <p:nvPr/>
        </p:nvSpPr>
        <p:spPr>
          <a:xfrm>
            <a:off x="6023992" y="605264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21" name="直接连接符 20"/>
          <p:cNvCxnSpPr>
            <a:stCxn id="24" idx="6"/>
          </p:cNvCxnSpPr>
          <p:nvPr/>
        </p:nvCxnSpPr>
        <p:spPr>
          <a:xfrm>
            <a:off x="6321251" y="1923458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41331" y="177944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7"/>
          <p:cNvSpPr txBox="1"/>
          <p:nvPr/>
        </p:nvSpPr>
        <p:spPr>
          <a:xfrm>
            <a:off x="7113339" y="1738792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虚线效果</a:t>
            </a:r>
          </a:p>
        </p:txBody>
      </p:sp>
      <p:sp>
        <p:nvSpPr>
          <p:cNvPr id="24" name="椭圆 23"/>
          <p:cNvSpPr/>
          <p:nvPr/>
        </p:nvSpPr>
        <p:spPr>
          <a:xfrm>
            <a:off x="6033219" y="177944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1991544" y="1609468"/>
            <a:ext cx="3815784" cy="5400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383392" y="5786782"/>
            <a:ext cx="2376904" cy="5400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6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③线在正文中的区域分割作用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439" y="1596893"/>
            <a:ext cx="4555044" cy="3416283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880" y="1597253"/>
            <a:ext cx="6072752" cy="3415923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5" name="圆角矩形 24"/>
          <p:cNvSpPr/>
          <p:nvPr/>
        </p:nvSpPr>
        <p:spPr>
          <a:xfrm>
            <a:off x="3255632" y="1988840"/>
            <a:ext cx="2192297" cy="2592288"/>
          </a:xfrm>
          <a:prstGeom prst="roundRect">
            <a:avLst>
              <a:gd name="adj" fmla="val 67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8904312" y="2204864"/>
            <a:ext cx="2664296" cy="2592288"/>
          </a:xfrm>
          <a:prstGeom prst="roundRect">
            <a:avLst>
              <a:gd name="adj" fmla="val 67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4079776" y="5890567"/>
            <a:ext cx="302433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1"/>
          <p:cNvSpPr txBox="1"/>
          <p:nvPr/>
        </p:nvSpPr>
        <p:spPr>
          <a:xfrm>
            <a:off x="3071664" y="593998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线在正文中的区域分割作用</a:t>
            </a:r>
          </a:p>
        </p:txBody>
      </p:sp>
      <p:cxnSp>
        <p:nvCxnSpPr>
          <p:cNvPr id="9" name="肘形连接符 8"/>
          <p:cNvCxnSpPr>
            <a:stCxn id="25" idx="2"/>
          </p:cNvCxnSpPr>
          <p:nvPr/>
        </p:nvCxnSpPr>
        <p:spPr>
          <a:xfrm rot="16200000" flipH="1">
            <a:off x="4326413" y="4606496"/>
            <a:ext cx="1309439" cy="1258703"/>
          </a:xfrm>
          <a:prstGeom prst="bentConnector3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>
            <a:stCxn id="26" idx="2"/>
          </p:cNvCxnSpPr>
          <p:nvPr/>
        </p:nvCxnSpPr>
        <p:spPr>
          <a:xfrm rot="5400000">
            <a:off x="7707448" y="2700189"/>
            <a:ext cx="432048" cy="4625977"/>
          </a:xfrm>
          <a:prstGeom prst="bentConnector2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328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④线在正文中的边界作用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439" y="1268760"/>
            <a:ext cx="5760000" cy="324000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992" y="1988840"/>
            <a:ext cx="5760000" cy="32400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6" name="TextBox 6"/>
          <p:cNvSpPr txBox="1"/>
          <p:nvPr/>
        </p:nvSpPr>
        <p:spPr>
          <a:xfrm>
            <a:off x="1075357" y="6071888"/>
            <a:ext cx="108925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”勾勒出画面中模块内容的边界，形成规矩、整齐的感觉。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23378" y="2276872"/>
            <a:ext cx="1848286" cy="1296144"/>
          </a:xfrm>
          <a:prstGeom prst="roundRect">
            <a:avLst>
              <a:gd name="adj" fmla="val 67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616281" y="2636912"/>
            <a:ext cx="3024336" cy="576064"/>
          </a:xfrm>
          <a:prstGeom prst="roundRect">
            <a:avLst>
              <a:gd name="adj" fmla="val 67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7608" y="2780928"/>
            <a:ext cx="5760000" cy="32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圆角矩形 9"/>
          <p:cNvSpPr/>
          <p:nvPr/>
        </p:nvSpPr>
        <p:spPr>
          <a:xfrm>
            <a:off x="6456041" y="3402888"/>
            <a:ext cx="1728192" cy="1681936"/>
          </a:xfrm>
          <a:prstGeom prst="roundRect">
            <a:avLst>
              <a:gd name="adj" fmla="val 67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513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⑤线在正文中对称和装饰作用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7928" y="2664296"/>
            <a:ext cx="6352028" cy="3573016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59" y="1386154"/>
            <a:ext cx="5807968" cy="3266982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8" name="椭圆 7"/>
          <p:cNvSpPr/>
          <p:nvPr/>
        </p:nvSpPr>
        <p:spPr>
          <a:xfrm>
            <a:off x="3731115" y="1831513"/>
            <a:ext cx="504056" cy="23762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776520" y="4869160"/>
            <a:ext cx="102343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63691" y="5532385"/>
            <a:ext cx="102343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3177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⑥线在图表中的连接作用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59" y="1340768"/>
            <a:ext cx="9000000" cy="50625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6"/>
          <p:cNvSpPr txBox="1"/>
          <p:nvPr/>
        </p:nvSpPr>
        <p:spPr>
          <a:xfrm>
            <a:off x="10272464" y="1340769"/>
            <a:ext cx="18002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图表中线的作用不仅仅是连接，而且可以展现出设计的美感。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272464" y="2873495"/>
            <a:ext cx="16561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2" idx="2"/>
          </p:cNvCxnSpPr>
          <p:nvPr/>
        </p:nvCxnSpPr>
        <p:spPr>
          <a:xfrm>
            <a:off x="11172564" y="2873496"/>
            <a:ext cx="0" cy="177964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040216" y="4653136"/>
            <a:ext cx="313234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3916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8" y="1340768"/>
            <a:ext cx="8904312" cy="500867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4" name="TextBox 6"/>
          <p:cNvSpPr txBox="1"/>
          <p:nvPr/>
        </p:nvSpPr>
        <p:spPr>
          <a:xfrm>
            <a:off x="10272464" y="1340769"/>
            <a:ext cx="180020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请从左图中找到线的用法，至少三种哦：）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9093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5921" y="1340768"/>
            <a:ext cx="6372707" cy="3584648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框、圈→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①框的模块化作用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8" y="2220616"/>
            <a:ext cx="4779531" cy="3584648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6" name="TextBox 6"/>
          <p:cNvSpPr txBox="1"/>
          <p:nvPr/>
        </p:nvSpPr>
        <p:spPr>
          <a:xfrm>
            <a:off x="1075357" y="6071888"/>
            <a:ext cx="108925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”更清晰的展示不同模块的内容。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84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框、圈→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②框形成的对齐效果，很规整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75357" y="5589240"/>
            <a:ext cx="516465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上图：“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”作为独立模块与其他内容对齐；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右图：“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”将文字和图片包围起来很规整。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1361336"/>
            <a:ext cx="6960096" cy="3915054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6" y="2015013"/>
            <a:ext cx="5629731" cy="4222299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10567099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框、圈→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③用框展示引用观点或案例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27447" y="4886986"/>
            <a:ext cx="516465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上图：用“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”展示案例；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右图：用“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”展示观点。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1196752"/>
            <a:ext cx="6120000" cy="344250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5960" y="2699876"/>
            <a:ext cx="6120000" cy="3442500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24258884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框、圈→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④圈的灵活运用，艺术化排版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9" y="1340767"/>
            <a:ext cx="5400000" cy="30375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0" name="TextBox 6"/>
          <p:cNvSpPr txBox="1"/>
          <p:nvPr/>
        </p:nvSpPr>
        <p:spPr>
          <a:xfrm>
            <a:off x="6635760" y="1556792"/>
            <a:ext cx="489654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左图：左边框是从矢量图中导出的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图片，右边的“粗框圈”和“同心圆”则是后来绘的图，形成整体一致的效果。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4032" y="3284984"/>
            <a:ext cx="5400000" cy="30375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1" name="TextBox 6"/>
          <p:cNvSpPr txBox="1"/>
          <p:nvPr/>
        </p:nvSpPr>
        <p:spPr>
          <a:xfrm>
            <a:off x="1127447" y="5229201"/>
            <a:ext cx="5164658" cy="85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右图：用“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圈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”、“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”和“</a:t>
            </a:r>
            <a:r>
              <a:rPr lang="en-US" altLang="zh-CN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人像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”完美地融合在一起。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527450" y="1484784"/>
            <a:ext cx="5256583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27450" y="6165304"/>
            <a:ext cx="5256583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11824" y="1124744"/>
            <a:ext cx="0" cy="36004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505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①面设计出整体内容页的版面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58" y="1340768"/>
            <a:ext cx="9000001" cy="50625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6"/>
          <p:cNvSpPr txBox="1"/>
          <p:nvPr/>
        </p:nvSpPr>
        <p:spPr>
          <a:xfrm>
            <a:off x="10272464" y="1340769"/>
            <a:ext cx="18002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在暗红色的背景上面，设置两层有透明度的白色的“</a:t>
            </a:r>
            <a:r>
              <a:rPr lang="zh-CN" altLang="en-US" sz="2000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”，从而形成了左图的逻辑区域效果。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68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②用色块展示不同的模块内容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047" y="1344716"/>
            <a:ext cx="9000000" cy="505855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直接连接符 16"/>
          <p:cNvCxnSpPr/>
          <p:nvPr/>
        </p:nvCxnSpPr>
        <p:spPr>
          <a:xfrm>
            <a:off x="10211180" y="2105616"/>
            <a:ext cx="205301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416480" y="1844824"/>
            <a:ext cx="0" cy="64952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9923147" y="196160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TextBox 33"/>
          <p:cNvSpPr txBox="1"/>
          <p:nvPr/>
        </p:nvSpPr>
        <p:spPr>
          <a:xfrm>
            <a:off x="10416480" y="1716887"/>
            <a:ext cx="1366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不同颜色，不同章节。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0224188" y="4321785"/>
            <a:ext cx="205301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429488" y="4060993"/>
            <a:ext cx="0" cy="64952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9936155" y="417776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0429488" y="3933056"/>
            <a:ext cx="1366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相同颜色，并列展示。</a:t>
            </a:r>
          </a:p>
        </p:txBody>
      </p:sp>
      <p:sp>
        <p:nvSpPr>
          <p:cNvPr id="35" name="TextBox 6"/>
          <p:cNvSpPr txBox="1"/>
          <p:nvPr/>
        </p:nvSpPr>
        <p:spPr>
          <a:xfrm>
            <a:off x="10224188" y="5568263"/>
            <a:ext cx="17764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左图：色块覆盖色块的效果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4788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63367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③色块和图形形成模块区域效果，很规整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2780928"/>
            <a:ext cx="6120000" cy="344250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1498668"/>
            <a:ext cx="6120000" cy="34425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320136" y="1496280"/>
            <a:ext cx="475252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要注意色块的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和图片的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是接近的。</a:t>
            </a:r>
            <a:endParaRPr lang="zh-CN" altLang="zh-CN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5939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616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④用色块展示观点、案例、点缀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140" y="1344720"/>
            <a:ext cx="9000000" cy="5058548"/>
          </a:xfrm>
          <a:prstGeom prst="rect">
            <a:avLst/>
          </a:prstGeom>
          <a:ln>
            <a:solidFill>
              <a:srgbClr val="FF9300"/>
            </a:solidFill>
          </a:ln>
        </p:spPr>
      </p:pic>
      <p:cxnSp>
        <p:nvCxnSpPr>
          <p:cNvPr id="15" name="直接连接符 14"/>
          <p:cNvCxnSpPr/>
          <p:nvPr/>
        </p:nvCxnSpPr>
        <p:spPr>
          <a:xfrm>
            <a:off x="10200456" y="2116777"/>
            <a:ext cx="0" cy="64952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3215680" y="2881625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TextBox 33"/>
          <p:cNvSpPr txBox="1"/>
          <p:nvPr/>
        </p:nvSpPr>
        <p:spPr>
          <a:xfrm>
            <a:off x="10224188" y="1988840"/>
            <a:ext cx="17764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灰色背景的色块上展示故事</a:t>
            </a:r>
          </a:p>
        </p:txBody>
      </p:sp>
      <p:cxnSp>
        <p:nvCxnSpPr>
          <p:cNvPr id="28" name="直接连接符 27"/>
          <p:cNvCxnSpPr>
            <a:stCxn id="30" idx="6"/>
          </p:cNvCxnSpPr>
          <p:nvPr/>
        </p:nvCxnSpPr>
        <p:spPr>
          <a:xfrm>
            <a:off x="9048328" y="3385681"/>
            <a:ext cx="115212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200456" y="3124889"/>
            <a:ext cx="0" cy="104469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8760296" y="3241665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6" name="TextBox 33"/>
          <p:cNvSpPr txBox="1"/>
          <p:nvPr/>
        </p:nvSpPr>
        <p:spPr>
          <a:xfrm>
            <a:off x="10224188" y="2996953"/>
            <a:ext cx="1776469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带有透明度红色色块上放上人名</a:t>
            </a:r>
          </a:p>
        </p:txBody>
      </p:sp>
      <p:cxnSp>
        <p:nvCxnSpPr>
          <p:cNvPr id="39" name="肘形连接符 38"/>
          <p:cNvCxnSpPr>
            <a:stCxn id="16" idx="0"/>
          </p:cNvCxnSpPr>
          <p:nvPr/>
        </p:nvCxnSpPr>
        <p:spPr>
          <a:xfrm rot="5400000" flipH="1" flipV="1">
            <a:off x="6549709" y="-769123"/>
            <a:ext cx="460737" cy="6840760"/>
          </a:xfrm>
          <a:prstGeom prst="bentConnector2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43" idx="6"/>
          </p:cNvCxnSpPr>
          <p:nvPr/>
        </p:nvCxnSpPr>
        <p:spPr>
          <a:xfrm>
            <a:off x="2135560" y="4897849"/>
            <a:ext cx="806489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0200456" y="4671633"/>
            <a:ext cx="0" cy="4524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847528" y="4753833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4" name="TextBox 33"/>
          <p:cNvSpPr txBox="1"/>
          <p:nvPr/>
        </p:nvSpPr>
        <p:spPr>
          <a:xfrm>
            <a:off x="10200457" y="4671633"/>
            <a:ext cx="17764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小色块的点缀</a:t>
            </a:r>
          </a:p>
        </p:txBody>
      </p:sp>
      <p:cxnSp>
        <p:nvCxnSpPr>
          <p:cNvPr id="49" name="直接连接符 48"/>
          <p:cNvCxnSpPr>
            <a:stCxn id="51" idx="6"/>
            <a:endCxn id="52" idx="1"/>
          </p:cNvCxnSpPr>
          <p:nvPr/>
        </p:nvCxnSpPr>
        <p:spPr>
          <a:xfrm>
            <a:off x="9552384" y="5959472"/>
            <a:ext cx="64807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200456" y="5733256"/>
            <a:ext cx="0" cy="4524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9264352" y="581545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2" name="TextBox 33"/>
          <p:cNvSpPr txBox="1"/>
          <p:nvPr/>
        </p:nvSpPr>
        <p:spPr>
          <a:xfrm>
            <a:off x="10200457" y="5733256"/>
            <a:ext cx="17764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色块展示观点</a:t>
            </a:r>
          </a:p>
        </p:txBody>
      </p:sp>
    </p:spTree>
    <p:extLst>
      <p:ext uri="{BB962C8B-B14F-4D97-AF65-F5344CB8AC3E}">
        <p14:creationId xmlns:p14="http://schemas.microsoft.com/office/powerpoint/2010/main" val="42227780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⑤色块设计标题栏、过渡页、标识、页码等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59" y="1386154"/>
            <a:ext cx="5760000" cy="32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1984" y="2924944"/>
            <a:ext cx="5760000" cy="32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椭圆 6"/>
          <p:cNvSpPr/>
          <p:nvPr/>
        </p:nvSpPr>
        <p:spPr>
          <a:xfrm>
            <a:off x="10632504" y="2780928"/>
            <a:ext cx="8640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96000" y="1349152"/>
            <a:ext cx="8640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6"/>
            <a:endCxn id="11" idx="2"/>
          </p:cNvCxnSpPr>
          <p:nvPr/>
        </p:nvCxnSpPr>
        <p:spPr>
          <a:xfrm flipV="1">
            <a:off x="6960096" y="1777010"/>
            <a:ext cx="3528392" cy="4191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椭圆 10"/>
          <p:cNvSpPr/>
          <p:nvPr/>
        </p:nvSpPr>
        <p:spPr>
          <a:xfrm>
            <a:off x="10488488" y="1200945"/>
            <a:ext cx="1152128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色块展示页码</a:t>
            </a:r>
          </a:p>
        </p:txBody>
      </p:sp>
      <p:cxnSp>
        <p:nvCxnSpPr>
          <p:cNvPr id="14" name="直接连接符 13"/>
          <p:cNvCxnSpPr>
            <a:stCxn id="11" idx="4"/>
            <a:endCxn id="7" idx="0"/>
          </p:cNvCxnSpPr>
          <p:nvPr/>
        </p:nvCxnSpPr>
        <p:spPr>
          <a:xfrm>
            <a:off x="11064552" y="2353074"/>
            <a:ext cx="0" cy="427855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944" y="6322615"/>
            <a:ext cx="20162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1"/>
          <p:cNvSpPr txBox="1"/>
          <p:nvPr/>
        </p:nvSpPr>
        <p:spPr>
          <a:xfrm>
            <a:off x="5447928" y="63720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色块展示页面标识</a:t>
            </a: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6600056" y="6047046"/>
            <a:ext cx="0" cy="27874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2652964" y="5402098"/>
            <a:ext cx="1152128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过渡页设计</a:t>
            </a:r>
          </a:p>
        </p:txBody>
      </p:sp>
      <p:sp>
        <p:nvSpPr>
          <p:cNvPr id="24" name="椭圆 23"/>
          <p:cNvSpPr/>
          <p:nvPr/>
        </p:nvSpPr>
        <p:spPr>
          <a:xfrm>
            <a:off x="1231559" y="5402098"/>
            <a:ext cx="1152128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标题栏设计</a:t>
            </a:r>
          </a:p>
        </p:txBody>
      </p:sp>
      <p:sp>
        <p:nvSpPr>
          <p:cNvPr id="25" name="椭圆 24"/>
          <p:cNvSpPr/>
          <p:nvPr/>
        </p:nvSpPr>
        <p:spPr>
          <a:xfrm>
            <a:off x="4074370" y="5402098"/>
            <a:ext cx="1152128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章节过渡效果</a:t>
            </a:r>
          </a:p>
        </p:txBody>
      </p:sp>
      <p:sp>
        <p:nvSpPr>
          <p:cNvPr id="26" name="椭圆 25"/>
          <p:cNvSpPr/>
          <p:nvPr/>
        </p:nvSpPr>
        <p:spPr>
          <a:xfrm>
            <a:off x="5157193" y="3966130"/>
            <a:ext cx="86409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肘形连接符 27"/>
          <p:cNvCxnSpPr>
            <a:stCxn id="26" idx="4"/>
            <a:endCxn id="25" idx="6"/>
          </p:cNvCxnSpPr>
          <p:nvPr/>
        </p:nvCxnSpPr>
        <p:spPr>
          <a:xfrm rot="5400000">
            <a:off x="4833902" y="5222824"/>
            <a:ext cx="1147936" cy="362743"/>
          </a:xfrm>
          <a:prstGeom prst="bentConnector2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肘形连接符 29"/>
          <p:cNvCxnSpPr>
            <a:stCxn id="23" idx="0"/>
          </p:cNvCxnSpPr>
          <p:nvPr/>
        </p:nvCxnSpPr>
        <p:spPr>
          <a:xfrm rot="5400000" flipH="1" flipV="1">
            <a:off x="5487579" y="1193276"/>
            <a:ext cx="1950273" cy="6467372"/>
          </a:xfrm>
          <a:prstGeom prst="bentConnector2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9688432" y="3440414"/>
            <a:ext cx="0" cy="38880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肘形连接符 39"/>
          <p:cNvCxnSpPr/>
          <p:nvPr/>
        </p:nvCxnSpPr>
        <p:spPr>
          <a:xfrm rot="10800000">
            <a:off x="483667" y="1562680"/>
            <a:ext cx="747892" cy="4415482"/>
          </a:xfrm>
          <a:prstGeom prst="bentConnector2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3667" y="1571904"/>
            <a:ext cx="1219705" cy="0"/>
          </a:xfrm>
          <a:prstGeom prst="lin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781116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⑥具有透明效果色块和图形的搭配效果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897" y="1300347"/>
            <a:ext cx="6739745" cy="3788147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140" y="3705002"/>
            <a:ext cx="5017861" cy="2820343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21551249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⑦色块与图形搭配运用形成</a:t>
            </a:r>
            <a:r>
              <a:rPr lang="en-US" altLang="zh-CN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Win8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956" y="2560784"/>
            <a:ext cx="7176120" cy="4036568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056" y="1268760"/>
            <a:ext cx="5299912" cy="298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9704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6984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面、色块→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⑧母色块放上子色块形成的逻辑效果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440" y="1412776"/>
            <a:ext cx="9000000" cy="5062500"/>
          </a:xfrm>
          <a:prstGeom prst="rect">
            <a:avLst/>
          </a:prstGeom>
          <a:ln>
            <a:solidFill>
              <a:srgbClr val="FF9300"/>
            </a:solidFill>
          </a:ln>
        </p:spPr>
      </p:pic>
      <p:cxnSp>
        <p:nvCxnSpPr>
          <p:cNvPr id="8" name="直接连接符 7"/>
          <p:cNvCxnSpPr/>
          <p:nvPr/>
        </p:nvCxnSpPr>
        <p:spPr>
          <a:xfrm>
            <a:off x="10152179" y="2708920"/>
            <a:ext cx="0" cy="4524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3"/>
          <p:cNvSpPr txBox="1"/>
          <p:nvPr/>
        </p:nvSpPr>
        <p:spPr>
          <a:xfrm>
            <a:off x="10152180" y="2708920"/>
            <a:ext cx="17764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母色块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544273" y="2924944"/>
            <a:ext cx="1607907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544272" y="2924944"/>
            <a:ext cx="0" cy="2364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152179" y="5136808"/>
            <a:ext cx="0" cy="4524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/>
          <p:cNvSpPr txBox="1"/>
          <p:nvPr/>
        </p:nvSpPr>
        <p:spPr>
          <a:xfrm>
            <a:off x="10152180" y="5136808"/>
            <a:ext cx="17764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子色块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8544273" y="5352832"/>
            <a:ext cx="1607907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768408" y="5352832"/>
            <a:ext cx="0" cy="66845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783632" y="6021288"/>
            <a:ext cx="69847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783632" y="5445224"/>
            <a:ext cx="0" cy="57606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47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7863" y="1151537"/>
            <a:ext cx="4079776" cy="2294874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705" y="2808312"/>
            <a:ext cx="6736071" cy="378904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5" y="1585524"/>
            <a:ext cx="5062994" cy="2845711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燕尾形 1"/>
          <p:cNvSpPr/>
          <p:nvPr/>
        </p:nvSpPr>
        <p:spPr>
          <a:xfrm>
            <a:off x="3117914" y="378906"/>
            <a:ext cx="144016" cy="288032"/>
          </a:xfrm>
          <a:prstGeom prst="chevron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3215680" y="378906"/>
            <a:ext cx="144016" cy="288032"/>
          </a:xfrm>
          <a:prstGeom prst="chevron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68441" y="1340768"/>
            <a:ext cx="864096" cy="864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51164" y="2714360"/>
            <a:ext cx="720000" cy="72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53095" y="5712764"/>
            <a:ext cx="720080" cy="72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256729" y="1210666"/>
            <a:ext cx="612790" cy="61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21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3510" y="1316870"/>
            <a:ext cx="4689917" cy="2636019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4"/>
          <p:cNvSpPr>
            <a:spLocks noChangeAspect="1"/>
          </p:cNvSpPr>
          <p:nvPr/>
        </p:nvSpPr>
        <p:spPr bwMode="auto">
          <a:xfrm>
            <a:off x="3215680" y="324452"/>
            <a:ext cx="288032" cy="368244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6" y="1585523"/>
            <a:ext cx="3733959" cy="2098712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545" y="3068960"/>
            <a:ext cx="6129357" cy="3447764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6" name="圆角矩形 15"/>
          <p:cNvSpPr/>
          <p:nvPr/>
        </p:nvSpPr>
        <p:spPr>
          <a:xfrm>
            <a:off x="1631504" y="1916832"/>
            <a:ext cx="2880320" cy="936104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75379" y="4941168"/>
            <a:ext cx="720000" cy="72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997713" y="4941167"/>
            <a:ext cx="720000" cy="72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08368" y="5457406"/>
            <a:ext cx="2664296" cy="42062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zh-CN" altLang="en-US" sz="3200" b="1" baseline="-25000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如何实现左边图形？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8184232" y="551723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7619619" y="2166826"/>
            <a:ext cx="3516941" cy="936104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38598" y="47074"/>
            <a:ext cx="920899" cy="933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209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1" grpId="0"/>
      <p:bldP spid="22" grpId="0" animBg="1"/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899756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2299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距离之美</a:t>
            </a:r>
          </a:p>
        </p:txBody>
      </p:sp>
      <p:sp>
        <p:nvSpPr>
          <p:cNvPr id="4" name="矩形 3"/>
          <p:cNvSpPr/>
          <p:nvPr/>
        </p:nvSpPr>
        <p:spPr>
          <a:xfrm>
            <a:off x="5232299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对齐之美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4152385" y="2708922"/>
            <a:ext cx="5111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  布局之美</a:t>
            </a:r>
          </a:p>
        </p:txBody>
      </p:sp>
      <p:sp>
        <p:nvSpPr>
          <p:cNvPr id="6" name="矩形 5"/>
          <p:cNvSpPr/>
          <p:nvPr/>
        </p:nvSpPr>
        <p:spPr>
          <a:xfrm>
            <a:off x="5232299" y="4469190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对称之美</a:t>
            </a:r>
          </a:p>
        </p:txBody>
      </p:sp>
      <p:sp>
        <p:nvSpPr>
          <p:cNvPr id="7" name="矩形 6"/>
          <p:cNvSpPr/>
          <p:nvPr/>
        </p:nvSpPr>
        <p:spPr>
          <a:xfrm>
            <a:off x="5232299" y="490113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留白之美</a:t>
            </a:r>
          </a:p>
        </p:txBody>
      </p:sp>
      <p:sp>
        <p:nvSpPr>
          <p:cNvPr id="9" name="椭圆 8"/>
          <p:cNvSpPr/>
          <p:nvPr/>
        </p:nvSpPr>
        <p:spPr>
          <a:xfrm>
            <a:off x="2099556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603656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3215680" y="324452"/>
            <a:ext cx="792088" cy="368244"/>
          </a:xfrm>
          <a:prstGeom prst="round2DiagRect">
            <a:avLst/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913" y="1196753"/>
            <a:ext cx="6739745" cy="3788147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2809" y="1772815"/>
            <a:ext cx="4680000" cy="2630444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32" y="3807042"/>
            <a:ext cx="4680000" cy="26325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5879977" y="3449239"/>
            <a:ext cx="5533165" cy="936104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077489" y="4966462"/>
            <a:ext cx="3226423" cy="525012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359697" y="2276872"/>
            <a:ext cx="1944215" cy="594962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192344" y="142564"/>
            <a:ext cx="1512169" cy="594962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782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燕尾形 1"/>
          <p:cNvSpPr/>
          <p:nvPr/>
        </p:nvSpPr>
        <p:spPr>
          <a:xfrm>
            <a:off x="3215680" y="320842"/>
            <a:ext cx="1512168" cy="371854"/>
          </a:xfrm>
          <a:prstGeom prst="chevron">
            <a:avLst/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881" y="1391656"/>
            <a:ext cx="6891263" cy="3873309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6" y="3551896"/>
            <a:ext cx="5030103" cy="2829433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3" name="圆角矩形 12"/>
          <p:cNvSpPr/>
          <p:nvPr/>
        </p:nvSpPr>
        <p:spPr>
          <a:xfrm>
            <a:off x="7032104" y="1484784"/>
            <a:ext cx="1728192" cy="504057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371090" y="4869161"/>
            <a:ext cx="2652902" cy="601508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204012" y="569769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669424" y="5736419"/>
            <a:ext cx="3993385" cy="377657"/>
            <a:chOff x="7672598" y="5736418"/>
            <a:chExt cx="3993385" cy="377657"/>
          </a:xfrm>
        </p:grpSpPr>
        <p:sp>
          <p:nvSpPr>
            <p:cNvPr id="17" name="燕尾形 16"/>
            <p:cNvSpPr/>
            <p:nvPr/>
          </p:nvSpPr>
          <p:spPr>
            <a:xfrm>
              <a:off x="7672598" y="5778060"/>
              <a:ext cx="1522921" cy="287878"/>
            </a:xfrm>
            <a:prstGeom prst="chevron">
              <a:avLst/>
            </a:prstGeom>
            <a:solidFill>
              <a:srgbClr val="FF930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燕尾形 17"/>
            <p:cNvSpPr/>
            <p:nvPr/>
          </p:nvSpPr>
          <p:spPr>
            <a:xfrm>
              <a:off x="9915599" y="5778060"/>
              <a:ext cx="144016" cy="288032"/>
            </a:xfrm>
            <a:prstGeom prst="chevron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10013365" y="5778060"/>
              <a:ext cx="144016" cy="288032"/>
            </a:xfrm>
            <a:prstGeom prst="chevron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383814" y="5736418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327155" y="57447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有啥区别？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7633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431704" y="187170"/>
            <a:ext cx="1008112" cy="504056"/>
          </a:xfrm>
          <a:custGeom>
            <a:avLst/>
            <a:gdLst>
              <a:gd name="connsiteX0" fmla="*/ 504056 w 1008112"/>
              <a:gd name="connsiteY0" fmla="*/ 0 h 504056"/>
              <a:gd name="connsiteX1" fmla="*/ 1008112 w 1008112"/>
              <a:gd name="connsiteY1" fmla="*/ 504056 h 504056"/>
              <a:gd name="connsiteX2" fmla="*/ 0 w 1008112"/>
              <a:gd name="connsiteY2" fmla="*/ 504056 h 504056"/>
              <a:gd name="connsiteX3" fmla="*/ 504056 w 1008112"/>
              <a:gd name="connsiteY3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112" h="504056">
                <a:moveTo>
                  <a:pt x="504056" y="0"/>
                </a:moveTo>
                <a:cubicBezTo>
                  <a:pt x="782438" y="0"/>
                  <a:pt x="1008112" y="225674"/>
                  <a:pt x="1008112" y="504056"/>
                </a:cubicBezTo>
                <a:lnTo>
                  <a:pt x="0" y="504056"/>
                </a:lnTo>
                <a:cubicBezTo>
                  <a:pt x="0" y="225674"/>
                  <a:pt x="225674" y="0"/>
                  <a:pt x="504056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6" y="1226877"/>
            <a:ext cx="6480043" cy="3645024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9" name="椭圆 28"/>
          <p:cNvSpPr/>
          <p:nvPr/>
        </p:nvSpPr>
        <p:spPr>
          <a:xfrm>
            <a:off x="4025487" y="4514580"/>
            <a:ext cx="720000" cy="72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5" y="3982772"/>
            <a:ext cx="4431815" cy="249289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2" name="圆角矩形 31"/>
          <p:cNvSpPr/>
          <p:nvPr/>
        </p:nvSpPr>
        <p:spPr>
          <a:xfrm>
            <a:off x="8281600" y="3682018"/>
            <a:ext cx="2652902" cy="1043126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192344" y="2852936"/>
            <a:ext cx="2664296" cy="42062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zh-CN" altLang="en-US" sz="3200" b="1" baseline="-25000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如何实现下图的设计？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7968208" y="291276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</p:spTree>
    <p:extLst>
      <p:ext uri="{BB962C8B-B14F-4D97-AF65-F5344CB8AC3E}">
        <p14:creationId xmlns:p14="http://schemas.microsoft.com/office/powerpoint/2010/main" val="20584967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3" grpId="0"/>
      <p:bldP spid="3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287688" y="188640"/>
            <a:ext cx="720000" cy="576000"/>
          </a:xfrm>
          <a:custGeom>
            <a:avLst/>
            <a:gdLst>
              <a:gd name="connsiteX0" fmla="*/ 0 w 936104"/>
              <a:gd name="connsiteY0" fmla="*/ 0 h 720080"/>
              <a:gd name="connsiteX1" fmla="*/ 936104 w 936104"/>
              <a:gd name="connsiteY1" fmla="*/ 0 h 720080"/>
              <a:gd name="connsiteX2" fmla="*/ 936104 w 936104"/>
              <a:gd name="connsiteY2" fmla="*/ 720080 h 720080"/>
              <a:gd name="connsiteX3" fmla="*/ 468052 w 936104"/>
              <a:gd name="connsiteY3" fmla="*/ 504056 h 720080"/>
              <a:gd name="connsiteX4" fmla="*/ 0 w 936104"/>
              <a:gd name="connsiteY4" fmla="*/ 720080 h 720080"/>
              <a:gd name="connsiteX5" fmla="*/ 0 w 936104"/>
              <a:gd name="connsiteY5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6104" h="720080">
                <a:moveTo>
                  <a:pt x="0" y="0"/>
                </a:moveTo>
                <a:lnTo>
                  <a:pt x="936104" y="0"/>
                </a:lnTo>
                <a:lnTo>
                  <a:pt x="936104" y="720080"/>
                </a:lnTo>
                <a:lnTo>
                  <a:pt x="468052" y="504056"/>
                </a:lnTo>
                <a:lnTo>
                  <a:pt x="0" y="720080"/>
                </a:lnTo>
                <a:lnTo>
                  <a:pt x="0" y="0"/>
                </a:ln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4295800" y="188640"/>
            <a:ext cx="720000" cy="576000"/>
          </a:xfrm>
          <a:custGeom>
            <a:avLst/>
            <a:gdLst>
              <a:gd name="connsiteX0" fmla="*/ 0 w 936104"/>
              <a:gd name="connsiteY0" fmla="*/ 727176 h 727176"/>
              <a:gd name="connsiteX1" fmla="*/ 936104 w 936104"/>
              <a:gd name="connsiteY1" fmla="*/ 727176 h 727176"/>
              <a:gd name="connsiteX2" fmla="*/ 936104 w 936104"/>
              <a:gd name="connsiteY2" fmla="*/ 177207 h 727176"/>
              <a:gd name="connsiteX3" fmla="*/ 468052 w 936104"/>
              <a:gd name="connsiteY3" fmla="*/ 0 h 727176"/>
              <a:gd name="connsiteX4" fmla="*/ 0 w 936104"/>
              <a:gd name="connsiteY4" fmla="*/ 177207 h 72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6104" h="727176">
                <a:moveTo>
                  <a:pt x="0" y="727176"/>
                </a:moveTo>
                <a:lnTo>
                  <a:pt x="936104" y="727176"/>
                </a:lnTo>
                <a:lnTo>
                  <a:pt x="936104" y="177207"/>
                </a:lnTo>
                <a:lnTo>
                  <a:pt x="468052" y="0"/>
                </a:lnTo>
                <a:lnTo>
                  <a:pt x="0" y="177207"/>
                </a:ln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616" y="1637385"/>
            <a:ext cx="7991676" cy="4495318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3355397"/>
            <a:ext cx="5750127" cy="3231921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6" y="1226878"/>
            <a:ext cx="5835099" cy="3282243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1343473" y="980728"/>
            <a:ext cx="1043245" cy="10576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96400" y="1637386"/>
            <a:ext cx="862884" cy="8748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59285" y="2996953"/>
            <a:ext cx="1277371" cy="12950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0972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413819" y="109909"/>
            <a:ext cx="648072" cy="648072"/>
          </a:xfrm>
          <a:prstGeom prst="wedgeEllipseCallout">
            <a:avLst>
              <a:gd name="adj1" fmla="val 44747"/>
              <a:gd name="adj2" fmla="val 42060"/>
            </a:avLst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905" y="1390918"/>
            <a:ext cx="6700831" cy="3766274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552" y="3463443"/>
            <a:ext cx="5231904" cy="2942946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6" y="1988840"/>
            <a:ext cx="3712412" cy="2088232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9" name="圆角矩形 18"/>
          <p:cNvSpPr/>
          <p:nvPr/>
        </p:nvSpPr>
        <p:spPr>
          <a:xfrm>
            <a:off x="2167040" y="4851653"/>
            <a:ext cx="4144984" cy="1297944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427004" y="1481130"/>
            <a:ext cx="1296000" cy="12950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271464" y="2271895"/>
            <a:ext cx="1440160" cy="14400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947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图形→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         的各种变形后并组合的效果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3215680" y="315524"/>
            <a:ext cx="375209" cy="323456"/>
          </a:xfrm>
          <a:prstGeom prst="triangle">
            <a:avLst/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05" y="1226878"/>
            <a:ext cx="7243252" cy="407433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6" name="椭圆 5"/>
          <p:cNvSpPr/>
          <p:nvPr/>
        </p:nvSpPr>
        <p:spPr>
          <a:xfrm>
            <a:off x="1271464" y="2132857"/>
            <a:ext cx="1296000" cy="12950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1765" y="1219642"/>
            <a:ext cx="3182518" cy="1790166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311" y="3140969"/>
            <a:ext cx="6164973" cy="3467797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5951985" y="3573017"/>
            <a:ext cx="673599" cy="6731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973101" y="3091365"/>
            <a:ext cx="673599" cy="6731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030685" y="1510811"/>
            <a:ext cx="673599" cy="6731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51584" y="5697422"/>
            <a:ext cx="3187726" cy="42062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zh-CN" altLang="en-US" sz="3200" b="1" baseline="-25000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如何实现上图的效果？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127448" y="5757248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</p:spTree>
    <p:extLst>
      <p:ext uri="{BB962C8B-B14F-4D97-AF65-F5344CB8AC3E}">
        <p14:creationId xmlns:p14="http://schemas.microsoft.com/office/powerpoint/2010/main" val="570944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>
            <a:stCxn id="26" idx="6"/>
          </p:cNvCxnSpPr>
          <p:nvPr/>
        </p:nvCxnSpPr>
        <p:spPr>
          <a:xfrm>
            <a:off x="3899756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矩形 20"/>
          <p:cNvSpPr/>
          <p:nvPr/>
        </p:nvSpPr>
        <p:spPr>
          <a:xfrm>
            <a:off x="5232299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文字排版</a:t>
            </a:r>
          </a:p>
        </p:txBody>
      </p:sp>
      <p:sp>
        <p:nvSpPr>
          <p:cNvPr id="22" name="矩形 21"/>
          <p:cNvSpPr/>
          <p:nvPr/>
        </p:nvSpPr>
        <p:spPr>
          <a:xfrm>
            <a:off x="5232299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图形排版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4152385" y="2708922"/>
            <a:ext cx="5111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  具体设计</a:t>
            </a:r>
          </a:p>
        </p:txBody>
      </p:sp>
      <p:sp>
        <p:nvSpPr>
          <p:cNvPr id="24" name="矩形 23"/>
          <p:cNvSpPr/>
          <p:nvPr/>
        </p:nvSpPr>
        <p:spPr>
          <a:xfrm>
            <a:off x="5232299" y="4469190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标题设计</a:t>
            </a:r>
          </a:p>
        </p:txBody>
      </p:sp>
      <p:sp>
        <p:nvSpPr>
          <p:cNvPr id="26" name="椭圆 25"/>
          <p:cNvSpPr/>
          <p:nvPr/>
        </p:nvSpPr>
        <p:spPr>
          <a:xfrm>
            <a:off x="2099556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燕尾形 26"/>
          <p:cNvSpPr/>
          <p:nvPr/>
        </p:nvSpPr>
        <p:spPr>
          <a:xfrm>
            <a:off x="2603656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文字排版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①字少时的排版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字少时的排版：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错落有致、突出重点。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9" y="1975424"/>
            <a:ext cx="5760000" cy="3240001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7946" y="3285344"/>
            <a:ext cx="5760000" cy="3240000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287265273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文字排版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②字多时的排版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字多时的排版：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合理布局、规整匀称。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969" y="1988840"/>
            <a:ext cx="6171183" cy="346858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3367040"/>
            <a:ext cx="4974692" cy="2798264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544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文字排版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③文字的图表化处理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无论字少、字多，尽可能：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图表化处理。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50" y="2996952"/>
            <a:ext cx="6264695" cy="352114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977" y="1340768"/>
            <a:ext cx="6056455" cy="3406756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2209925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360云盘\03-doing\pptx 图片\36-激励方法集萃（布衣公子作品）2013.02.28版@teliss\幻灯片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844825"/>
            <a:ext cx="7974000" cy="448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连接符 19"/>
          <p:cNvCxnSpPr>
            <a:stCxn id="19" idx="6"/>
          </p:cNvCxnSpPr>
          <p:nvPr/>
        </p:nvCxnSpPr>
        <p:spPr>
          <a:xfrm>
            <a:off x="9192344" y="1844824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912424" y="170080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984432" y="1660158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边距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距离之美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8400256" y="1340768"/>
            <a:ext cx="0" cy="50405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049357" y="1340768"/>
            <a:ext cx="0" cy="50405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400257" y="1599440"/>
            <a:ext cx="649101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8904312" y="170080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32" name="直接连接符 31"/>
          <p:cNvCxnSpPr>
            <a:stCxn id="35" idx="6"/>
          </p:cNvCxnSpPr>
          <p:nvPr/>
        </p:nvCxnSpPr>
        <p:spPr>
          <a:xfrm>
            <a:off x="9192344" y="4324454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912424" y="418043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984432" y="4139788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行距</a:t>
            </a:r>
          </a:p>
        </p:txBody>
      </p:sp>
      <p:sp>
        <p:nvSpPr>
          <p:cNvPr id="35" name="椭圆 34"/>
          <p:cNvSpPr/>
          <p:nvPr/>
        </p:nvSpPr>
        <p:spPr>
          <a:xfrm>
            <a:off x="8904312" y="418043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8402224" y="3789040"/>
            <a:ext cx="111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402224" y="3933056"/>
            <a:ext cx="111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336360" y="3429000"/>
            <a:ext cx="0" cy="36004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9339390" y="3933056"/>
            <a:ext cx="0" cy="36004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39416" y="4725144"/>
            <a:ext cx="111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39416" y="5013176"/>
            <a:ext cx="111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911424" y="4725144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192344" y="6093296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912424" y="594928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984432" y="5908630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段距</a:t>
            </a:r>
          </a:p>
        </p:txBody>
      </p:sp>
      <p:sp>
        <p:nvSpPr>
          <p:cNvPr id="49" name="椭圆 48"/>
          <p:cNvSpPr/>
          <p:nvPr/>
        </p:nvSpPr>
        <p:spPr>
          <a:xfrm>
            <a:off x="8904312" y="594928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1397416" y="6093296"/>
            <a:ext cx="750689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397416" y="5013176"/>
            <a:ext cx="0" cy="108012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图文排版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①单图排版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单图排版的要点：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小图点缀、中图排列美、大图冲击力。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913" y="2996952"/>
            <a:ext cx="6315199" cy="3549526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2602056"/>
            <a:ext cx="4670480" cy="2627145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3150" y="1591866"/>
            <a:ext cx="3524796" cy="1981150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11231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图文排版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②双图排版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双图排版的要点：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并列或对称。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876" y="1412776"/>
            <a:ext cx="6736071" cy="3789040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8" y="3501008"/>
            <a:ext cx="5400601" cy="3037838"/>
          </a:xfrm>
          <a:prstGeom prst="rect">
            <a:avLst/>
          </a:prstGeom>
          <a:ln>
            <a:solidFill>
              <a:srgbClr val="FF9300"/>
            </a:solidFill>
          </a:ln>
        </p:spPr>
      </p:pic>
    </p:spTree>
    <p:extLst>
      <p:ext uri="{BB962C8B-B14F-4D97-AF65-F5344CB8AC3E}">
        <p14:creationId xmlns:p14="http://schemas.microsoft.com/office/powerpoint/2010/main" val="1055298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图文排版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③多图排版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多图排版的要点：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讲究布局排列之美。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576" y="2780928"/>
            <a:ext cx="6694617" cy="376572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128" y="1423057"/>
            <a:ext cx="4719818" cy="265489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14159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标题设计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①简洁式标题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简洁式标题：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简洁，基本无修饰。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5682" y="1844825"/>
            <a:ext cx="8472264" cy="4765649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9" name="圆角矩形 8"/>
          <p:cNvSpPr/>
          <p:nvPr/>
        </p:nvSpPr>
        <p:spPr>
          <a:xfrm>
            <a:off x="3647728" y="2023714"/>
            <a:ext cx="3456384" cy="789974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696400" y="4149080"/>
            <a:ext cx="2088232" cy="473555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6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494" y="1838595"/>
            <a:ext cx="8484076" cy="4768567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标题设计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②点缀式标题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点缀式标题：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简单点缀，不一样的效果。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55429" y="2348881"/>
            <a:ext cx="647460" cy="6469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6"/>
          <p:cNvSpPr txBox="1"/>
          <p:nvPr/>
        </p:nvSpPr>
        <p:spPr>
          <a:xfrm>
            <a:off x="1127448" y="5301209"/>
            <a:ext cx="2160241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点缀式标题样式非常多，请大家再举几例，或者到布衣公子的作品中，找一些案例。</a:t>
            </a:r>
            <a:endParaRPr lang="en-US" altLang="zh-CN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02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标题设计</a:t>
            </a:r>
            <a:r>
              <a:rPr lang="zh-CN" altLang="en-US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华康俪金黑W8(P)" pitchFamily="34" charset="-122"/>
                <a:ea typeface="华康俪金黑W8(P)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③背景式标题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1127448" y="1139434"/>
            <a:ext cx="1084049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背景式标题：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以色块作为背景，时尚流行。</a:t>
            </a:r>
            <a:endParaRPr lang="en-US" altLang="zh-CN" b="1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0494" y="1838595"/>
            <a:ext cx="8477452" cy="4768567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12" name="圆角矩形 11"/>
          <p:cNvSpPr/>
          <p:nvPr/>
        </p:nvSpPr>
        <p:spPr>
          <a:xfrm>
            <a:off x="6456040" y="2204864"/>
            <a:ext cx="2448272" cy="504056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799856" y="5373216"/>
            <a:ext cx="4680520" cy="720080"/>
          </a:xfrm>
          <a:prstGeom prst="roundRect">
            <a:avLst>
              <a:gd name="adj" fmla="val 978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1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41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1.2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对齐之美</a:t>
            </a:r>
          </a:p>
        </p:txBody>
      </p:sp>
      <p:pic>
        <p:nvPicPr>
          <p:cNvPr id="6" name="Picture 2" descr="F:\360云盘\03-doing\pptx 图片\35-员工关系管理（布衣公子作品）2013.02.20版@teliss\幻灯片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340769"/>
            <a:ext cx="7974000" cy="448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599828" y="3789040"/>
            <a:ext cx="788054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3" idx="6"/>
          </p:cNvCxnSpPr>
          <p:nvPr/>
        </p:nvCxnSpPr>
        <p:spPr>
          <a:xfrm>
            <a:off x="9625552" y="3757682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345632" y="3613666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417640" y="3573016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模块对齐</a:t>
            </a:r>
          </a:p>
        </p:txBody>
      </p:sp>
      <p:sp>
        <p:nvSpPr>
          <p:cNvPr id="13" name="椭圆 12"/>
          <p:cNvSpPr/>
          <p:nvPr/>
        </p:nvSpPr>
        <p:spPr>
          <a:xfrm>
            <a:off x="9337520" y="361366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8879598" y="1124744"/>
            <a:ext cx="0" cy="457250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9" idx="6"/>
          </p:cNvCxnSpPr>
          <p:nvPr/>
        </p:nvCxnSpPr>
        <p:spPr>
          <a:xfrm>
            <a:off x="9624392" y="1525434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344472" y="138141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416480" y="1340768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边界对齐</a:t>
            </a:r>
          </a:p>
        </p:txBody>
      </p:sp>
      <p:sp>
        <p:nvSpPr>
          <p:cNvPr id="19" name="椭圆 18"/>
          <p:cNvSpPr/>
          <p:nvPr/>
        </p:nvSpPr>
        <p:spPr>
          <a:xfrm>
            <a:off x="9336360" y="138141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21" name="直接连接符 20"/>
          <p:cNvCxnSpPr>
            <a:endCxn id="19" idx="2"/>
          </p:cNvCxnSpPr>
          <p:nvPr/>
        </p:nvCxnSpPr>
        <p:spPr>
          <a:xfrm>
            <a:off x="8904312" y="1525434"/>
            <a:ext cx="43204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09520" y="5697252"/>
            <a:ext cx="982574" cy="828000"/>
            <a:chOff x="2612695" y="5697252"/>
            <a:chExt cx="982574" cy="828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044695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163269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612695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163269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4059712" y="5697252"/>
            <a:ext cx="982574" cy="828000"/>
            <a:chOff x="2612695" y="5697252"/>
            <a:chExt cx="982574" cy="82800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044695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163269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12695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163269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5509904" y="5697252"/>
            <a:ext cx="982574" cy="828000"/>
            <a:chOff x="2612695" y="5697252"/>
            <a:chExt cx="982574" cy="8280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044695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163269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612695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163269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6960096" y="5697252"/>
            <a:ext cx="982574" cy="828000"/>
            <a:chOff x="2612695" y="5697252"/>
            <a:chExt cx="982574" cy="82800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044695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163269" y="5697252"/>
              <a:ext cx="0" cy="828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612695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163269" y="6237312"/>
              <a:ext cx="432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直接连接符 48"/>
          <p:cNvCxnSpPr>
            <a:stCxn id="52" idx="6"/>
          </p:cNvCxnSpPr>
          <p:nvPr/>
        </p:nvCxnSpPr>
        <p:spPr>
          <a:xfrm>
            <a:off x="9624392" y="6218311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344472" y="6074295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0416480" y="6033645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等距分布</a:t>
            </a:r>
          </a:p>
        </p:txBody>
      </p:sp>
      <p:sp>
        <p:nvSpPr>
          <p:cNvPr id="52" name="椭圆 51"/>
          <p:cNvSpPr/>
          <p:nvPr/>
        </p:nvSpPr>
        <p:spPr>
          <a:xfrm>
            <a:off x="9336360" y="6074295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913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968" y="1340768"/>
            <a:ext cx="5940000" cy="334125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对称之美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7" y="2592312"/>
            <a:ext cx="6480000" cy="364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4" name="直接连接符 13"/>
          <p:cNvCxnSpPr/>
          <p:nvPr/>
        </p:nvCxnSpPr>
        <p:spPr>
          <a:xfrm>
            <a:off x="7968208" y="3140968"/>
            <a:ext cx="405012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67447" y="2060848"/>
            <a:ext cx="0" cy="446449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75359" y="2061076"/>
            <a:ext cx="15841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1"/>
          <p:cNvSpPr txBox="1"/>
          <p:nvPr/>
        </p:nvSpPr>
        <p:spPr>
          <a:xfrm>
            <a:off x="3683951" y="1651095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左右对称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9912424" y="3140968"/>
            <a:ext cx="0" cy="223224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120336" y="5361652"/>
            <a:ext cx="15841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1"/>
          <p:cNvSpPr txBox="1"/>
          <p:nvPr/>
        </p:nvSpPr>
        <p:spPr>
          <a:xfrm>
            <a:off x="9228928" y="5388456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上下对称</a:t>
            </a:r>
          </a:p>
        </p:txBody>
      </p:sp>
    </p:spTree>
    <p:extLst>
      <p:ext uri="{BB962C8B-B14F-4D97-AF65-F5344CB8AC3E}">
        <p14:creationId xmlns:p14="http://schemas.microsoft.com/office/powerpoint/2010/main" val="12145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1.4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留白之美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945" y="3130176"/>
            <a:ext cx="5400000" cy="3035129"/>
          </a:xfrm>
          <a:prstGeom prst="rect">
            <a:avLst/>
          </a:prstGeom>
          <a:ln>
            <a:solidFill>
              <a:srgbClr val="FF9300"/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57" y="3130175"/>
            <a:ext cx="5400000" cy="30375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9" name="TextBox 6"/>
          <p:cNvSpPr txBox="1"/>
          <p:nvPr/>
        </p:nvSpPr>
        <p:spPr>
          <a:xfrm>
            <a:off x="1075357" y="1268760"/>
            <a:ext cx="108925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留白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直接地说就是留下一片空白。留白真的是难以言说的一种表达方式，因为留白更接近于一种意境。。。我也说不清楚。我是怎么留白的呢？我觉得留白</a:t>
            </a:r>
            <a:r>
              <a:rPr lang="zh-CN" altLang="en-US" b="1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既要彰显意境美，又要画面不失重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，即是说，画面整体的重心要稳。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035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>
            <a:stCxn id="23" idx="6"/>
          </p:cNvCxnSpPr>
          <p:nvPr/>
        </p:nvCxnSpPr>
        <p:spPr>
          <a:xfrm>
            <a:off x="3899756" y="3429000"/>
            <a:ext cx="5436004" cy="0"/>
          </a:xfrm>
          <a:prstGeom prst="line">
            <a:avLst/>
          </a:prstGeom>
          <a:noFill/>
          <a:ln w="57150">
            <a:solidFill>
              <a:srgbClr val="FF93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矩形 17"/>
          <p:cNvSpPr/>
          <p:nvPr/>
        </p:nvSpPr>
        <p:spPr>
          <a:xfrm>
            <a:off x="5232299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</a:t>
            </a:r>
          </a:p>
        </p:txBody>
      </p:sp>
      <p:sp>
        <p:nvSpPr>
          <p:cNvPr id="19" name="矩形 18"/>
          <p:cNvSpPr/>
          <p:nvPr/>
        </p:nvSpPr>
        <p:spPr>
          <a:xfrm>
            <a:off x="5232299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框、圈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4152385" y="2708922"/>
            <a:ext cx="5111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  图形运用</a:t>
            </a:r>
          </a:p>
        </p:txBody>
      </p:sp>
      <p:sp>
        <p:nvSpPr>
          <p:cNvPr id="21" name="矩形 20"/>
          <p:cNvSpPr/>
          <p:nvPr/>
        </p:nvSpPr>
        <p:spPr>
          <a:xfrm>
            <a:off x="5232299" y="4469190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面、色块</a:t>
            </a:r>
          </a:p>
        </p:txBody>
      </p:sp>
      <p:sp>
        <p:nvSpPr>
          <p:cNvPr id="22" name="矩形 21"/>
          <p:cNvSpPr/>
          <p:nvPr/>
        </p:nvSpPr>
        <p:spPr>
          <a:xfrm>
            <a:off x="5232299" y="4901138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</a:t>
            </a:r>
          </a:p>
        </p:txBody>
      </p:sp>
      <p:sp>
        <p:nvSpPr>
          <p:cNvPr id="23" name="椭圆 22"/>
          <p:cNvSpPr/>
          <p:nvPr/>
        </p:nvSpPr>
        <p:spPr>
          <a:xfrm>
            <a:off x="2099556" y="2528900"/>
            <a:ext cx="1800200" cy="180020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燕尾形 23"/>
          <p:cNvSpPr/>
          <p:nvPr/>
        </p:nvSpPr>
        <p:spPr>
          <a:xfrm>
            <a:off x="2603656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57" y="2780928"/>
            <a:ext cx="6480000" cy="36450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" name="TextBox 8"/>
          <p:cNvSpPr txBox="1"/>
          <p:nvPr/>
        </p:nvSpPr>
        <p:spPr>
          <a:xfrm>
            <a:off x="1415480" y="261810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线→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①线在标题栏中的应用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>
            <a:stCxn id="11" idx="6"/>
          </p:cNvCxnSpPr>
          <p:nvPr/>
        </p:nvCxnSpPr>
        <p:spPr>
          <a:xfrm>
            <a:off x="7681336" y="6094103"/>
            <a:ext cx="72008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401416" y="5950087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/>
          <p:cNvSpPr txBox="1"/>
          <p:nvPr/>
        </p:nvSpPr>
        <p:spPr>
          <a:xfrm>
            <a:off x="8473424" y="5909437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虚线效果</a:t>
            </a:r>
          </a:p>
        </p:txBody>
      </p:sp>
      <p:sp>
        <p:nvSpPr>
          <p:cNvPr id="11" name="椭圆 10"/>
          <p:cNvSpPr/>
          <p:nvPr/>
        </p:nvSpPr>
        <p:spPr>
          <a:xfrm>
            <a:off x="7393304" y="5950087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12" name="直接连接符 11"/>
          <p:cNvCxnSpPr>
            <a:endCxn id="15" idx="2"/>
          </p:cNvCxnSpPr>
          <p:nvPr/>
        </p:nvCxnSpPr>
        <p:spPr>
          <a:xfrm>
            <a:off x="4007768" y="1921478"/>
            <a:ext cx="93610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007768" y="177746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1"/>
          <p:cNvSpPr txBox="1"/>
          <p:nvPr/>
        </p:nvSpPr>
        <p:spPr>
          <a:xfrm>
            <a:off x="2640775" y="1736812"/>
            <a:ext cx="136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实线效果</a:t>
            </a:r>
          </a:p>
        </p:txBody>
      </p:sp>
      <p:sp>
        <p:nvSpPr>
          <p:cNvPr id="15" name="椭圆 14"/>
          <p:cNvSpPr/>
          <p:nvPr/>
        </p:nvSpPr>
        <p:spPr>
          <a:xfrm>
            <a:off x="4943872" y="177746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912" y="1534480"/>
            <a:ext cx="6480000" cy="3645000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" name="圆角矩形 1"/>
          <p:cNvSpPr/>
          <p:nvPr/>
        </p:nvSpPr>
        <p:spPr>
          <a:xfrm>
            <a:off x="5951984" y="1736812"/>
            <a:ext cx="5831928" cy="5400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532110" y="5820694"/>
            <a:ext cx="5831928" cy="5400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</TotalTime>
  <Words>987</Words>
  <Application>Microsoft Office PowerPoint</Application>
  <PresentationFormat>宽屏</PresentationFormat>
  <Paragraphs>136</Paragraphs>
  <Slides>47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Adobe 宋体 Std L</vt:lpstr>
      <vt:lpstr>Arial Unicode MS</vt:lpstr>
      <vt:lpstr>华康俪金黑W8(P)</vt:lpstr>
      <vt:lpstr>经典繁仿黑</vt:lpstr>
      <vt:lpstr>宋体</vt:lpstr>
      <vt:lpstr>微软雅黑</vt:lpstr>
      <vt:lpstr>专业字体设计服务/WWW.ZTSGC.COM/</vt:lpstr>
      <vt:lpstr>Agency FB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Teliss Tong</cp:lastModifiedBy>
  <cp:revision>755</cp:revision>
  <dcterms:modified xsi:type="dcterms:W3CDTF">2014-02-23T12:28:17Z</dcterms:modified>
</cp:coreProperties>
</file>