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8" r:id="rId6"/>
    <p:sldId id="270" r:id="rId7"/>
    <p:sldId id="271" r:id="rId8"/>
    <p:sldId id="272" r:id="rId9"/>
    <p:sldId id="274" r:id="rId10"/>
    <p:sldId id="275" r:id="rId11"/>
    <p:sldId id="276" r:id="rId12"/>
    <p:sldId id="277" r:id="rId13"/>
    <p:sldId id="273" r:id="rId14"/>
    <p:sldId id="278" r:id="rId15"/>
    <p:sldId id="279" r:id="rId16"/>
    <p:sldId id="281" r:id="rId17"/>
    <p:sldId id="282" r:id="rId18"/>
    <p:sldId id="283" r:id="rId19"/>
    <p:sldId id="284" r:id="rId20"/>
    <p:sldId id="285" r:id="rId21"/>
    <p:sldId id="286" r:id="rId22"/>
    <p:sldId id="288" r:id="rId23"/>
    <p:sldId id="289" r:id="rId24"/>
    <p:sldId id="290" r:id="rId25"/>
    <p:sldId id="291" r:id="rId26"/>
    <p:sldId id="292" r:id="rId27"/>
    <p:sldId id="293" r:id="rId28"/>
    <p:sldId id="294" r:id="rId29"/>
    <p:sldId id="295" r:id="rId30"/>
    <p:sldId id="296" r:id="rId31"/>
    <p:sldId id="297" r:id="rId32"/>
    <p:sldId id="298" r:id="rId33"/>
    <p:sldId id="299" r:id="rId34"/>
    <p:sldId id="300" r:id="rId35"/>
    <p:sldId id="267" r:id="rId36"/>
    <p:sldId id="301" r:id="rId3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CE0C"/>
    <a:srgbClr val="FFFFFF"/>
    <a:srgbClr val="ABF10F"/>
    <a:srgbClr val="FF9300"/>
    <a:srgbClr val="F8F8F8"/>
    <a:srgbClr val="212121"/>
    <a:srgbClr val="78AA0A"/>
    <a:srgbClr val="0D0D0D"/>
    <a:srgbClr val="7EC234"/>
    <a:srgbClr val="7CB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31" autoAdjust="0"/>
    <p:restoredTop sz="94660"/>
  </p:normalViewPr>
  <p:slideViewPr>
    <p:cSldViewPr>
      <p:cViewPr varScale="1">
        <p:scale>
          <a:sx n="111" d="100"/>
          <a:sy n="111" d="100"/>
        </p:scale>
        <p:origin x="-450" y="-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74" d="100"/>
        <a:sy n="174" d="100"/>
      </p:scale>
      <p:origin x="0" y="210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hyperlink" Target="http://www.tianya.cn/publicforum/content/no20/1/317960.shtml" TargetMode="Externa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1604029" y="163926"/>
            <a:ext cx="10410566" cy="5112568"/>
          </a:xfrm>
          <a:custGeom>
            <a:avLst/>
            <a:gdLst/>
            <a:ahLst/>
            <a:cxnLst/>
            <a:rect l="l" t="t" r="r" b="b"/>
            <a:pathLst>
              <a:path w="9699575" h="5832648">
                <a:moveTo>
                  <a:pt x="181979" y="0"/>
                </a:moveTo>
                <a:lnTo>
                  <a:pt x="9517596" y="0"/>
                </a:lnTo>
                <a:cubicBezTo>
                  <a:pt x="9618100" y="0"/>
                  <a:pt x="9699575" y="81475"/>
                  <a:pt x="9699575" y="181979"/>
                </a:cubicBezTo>
                <a:lnTo>
                  <a:pt x="9699575" y="5650669"/>
                </a:lnTo>
                <a:cubicBezTo>
                  <a:pt x="9699575" y="5751173"/>
                  <a:pt x="9618100" y="5832648"/>
                  <a:pt x="9517596" y="5832648"/>
                </a:cubicBezTo>
                <a:lnTo>
                  <a:pt x="1512168" y="5832648"/>
                </a:lnTo>
                <a:lnTo>
                  <a:pt x="181979" y="5832648"/>
                </a:lnTo>
                <a:lnTo>
                  <a:pt x="0" y="5832648"/>
                </a:lnTo>
                <a:lnTo>
                  <a:pt x="0" y="5650669"/>
                </a:lnTo>
                <a:lnTo>
                  <a:pt x="0" y="4536504"/>
                </a:lnTo>
                <a:lnTo>
                  <a:pt x="0" y="181979"/>
                </a:lnTo>
                <a:cubicBezTo>
                  <a:pt x="0" y="81475"/>
                  <a:pt x="81475" y="0"/>
                  <a:pt x="181979" y="0"/>
                </a:cubicBez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1" name="矩形 10"/>
          <p:cNvSpPr/>
          <p:nvPr userDrawn="1"/>
        </p:nvSpPr>
        <p:spPr>
          <a:xfrm>
            <a:off x="215912" y="5321108"/>
            <a:ext cx="1345946" cy="1346647"/>
          </a:xfrm>
          <a:custGeom>
            <a:avLst/>
            <a:gdLst/>
            <a:ahLst/>
            <a:cxnLst/>
            <a:rect l="l" t="t" r="r" b="b"/>
            <a:pathLst>
              <a:path w="1274639" h="1274639">
                <a:moveTo>
                  <a:pt x="125947" y="0"/>
                </a:moveTo>
                <a:lnTo>
                  <a:pt x="790832" y="0"/>
                </a:lnTo>
                <a:lnTo>
                  <a:pt x="1148692" y="0"/>
                </a:lnTo>
                <a:lnTo>
                  <a:pt x="1274639" y="0"/>
                </a:lnTo>
                <a:lnTo>
                  <a:pt x="1274639" y="125947"/>
                </a:lnTo>
                <a:lnTo>
                  <a:pt x="1274639" y="637319"/>
                </a:lnTo>
                <a:lnTo>
                  <a:pt x="1274639" y="1148692"/>
                </a:lnTo>
                <a:cubicBezTo>
                  <a:pt x="1274639" y="1218251"/>
                  <a:pt x="1218251" y="1274639"/>
                  <a:pt x="1148692" y="1274639"/>
                </a:cubicBezTo>
                <a:lnTo>
                  <a:pt x="125947" y="1274639"/>
                </a:lnTo>
                <a:cubicBezTo>
                  <a:pt x="56388" y="1274639"/>
                  <a:pt x="0" y="1218251"/>
                  <a:pt x="0" y="1148692"/>
                </a:cubicBezTo>
                <a:lnTo>
                  <a:pt x="0" y="125947"/>
                </a:lnTo>
                <a:cubicBezTo>
                  <a:pt x="0" y="56388"/>
                  <a:pt x="56388" y="0"/>
                  <a:pt x="125947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3" name="矩形 10"/>
          <p:cNvSpPr/>
          <p:nvPr userDrawn="1"/>
        </p:nvSpPr>
        <p:spPr>
          <a:xfrm flipV="1">
            <a:off x="1140784" y="4855294"/>
            <a:ext cx="421075" cy="421200"/>
          </a:xfrm>
          <a:custGeom>
            <a:avLst/>
            <a:gdLst/>
            <a:ahLst/>
            <a:cxnLst/>
            <a:rect l="l" t="t" r="r" b="b"/>
            <a:pathLst>
              <a:path w="1274639" h="1274639">
                <a:moveTo>
                  <a:pt x="125947" y="0"/>
                </a:moveTo>
                <a:lnTo>
                  <a:pt x="790832" y="0"/>
                </a:lnTo>
                <a:lnTo>
                  <a:pt x="1148692" y="0"/>
                </a:lnTo>
                <a:lnTo>
                  <a:pt x="1274639" y="0"/>
                </a:lnTo>
                <a:lnTo>
                  <a:pt x="1274639" y="125947"/>
                </a:lnTo>
                <a:lnTo>
                  <a:pt x="1274639" y="637319"/>
                </a:lnTo>
                <a:lnTo>
                  <a:pt x="1274639" y="1148692"/>
                </a:lnTo>
                <a:cubicBezTo>
                  <a:pt x="1274639" y="1218251"/>
                  <a:pt x="1218251" y="1274639"/>
                  <a:pt x="1148692" y="1274639"/>
                </a:cubicBezTo>
                <a:lnTo>
                  <a:pt x="125947" y="1274639"/>
                </a:lnTo>
                <a:cubicBezTo>
                  <a:pt x="56388" y="1274639"/>
                  <a:pt x="0" y="1218251"/>
                  <a:pt x="0" y="1148692"/>
                </a:cubicBezTo>
                <a:lnTo>
                  <a:pt x="0" y="125947"/>
                </a:lnTo>
                <a:cubicBezTo>
                  <a:pt x="0" y="56388"/>
                  <a:pt x="56388" y="0"/>
                  <a:pt x="125947" y="0"/>
                </a:cubicBezTo>
                <a:close/>
              </a:path>
            </a:pathLst>
          </a:custGeom>
          <a:solidFill>
            <a:srgbClr val="78AA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2" name="矩形 11"/>
          <p:cNvSpPr/>
          <p:nvPr userDrawn="1"/>
        </p:nvSpPr>
        <p:spPr>
          <a:xfrm>
            <a:off x="7967233" y="163926"/>
            <a:ext cx="3598526" cy="5112568"/>
          </a:xfrm>
          <a:prstGeom prst="rect">
            <a:avLst/>
          </a:prstGeom>
          <a:solidFill>
            <a:srgbClr val="0D0D0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914097" y="4343004"/>
            <a:ext cx="36516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5400" b="1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整体设计</a:t>
            </a:r>
            <a:endParaRPr lang="zh-CN" altLang="en-US" sz="5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8614968" y="2780928"/>
            <a:ext cx="33106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0" b="0" dirty="0" smtClean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  <a:cs typeface="Arial Unicode MS" pitchFamily="34" charset="-122"/>
              </a:rPr>
              <a:t>PPT</a:t>
            </a:r>
            <a:endParaRPr lang="zh-CN" altLang="en-US" sz="12000" b="0" dirty="0">
              <a:latin typeface="华康俪金黑W8(P)" pitchFamily="34" charset="-122"/>
              <a:ea typeface="华康俪金黑W8(P)" pitchFamily="34" charset="-122"/>
              <a:cs typeface="Arial Unicode MS" pitchFamily="34" charset="-122"/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9262983" y="2924944"/>
            <a:ext cx="2214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技能分享系列二</a:t>
            </a:r>
            <a:endParaRPr lang="zh-CN" altLang="en-US" sz="1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8" name="直接连接符 17"/>
          <p:cNvCxnSpPr/>
          <p:nvPr userDrawn="1"/>
        </p:nvCxnSpPr>
        <p:spPr>
          <a:xfrm>
            <a:off x="2929297" y="5321108"/>
            <a:ext cx="0" cy="134664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 userDrawn="1"/>
        </p:nvCxnSpPr>
        <p:spPr>
          <a:xfrm>
            <a:off x="4296737" y="5321108"/>
            <a:ext cx="0" cy="134664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 userDrawn="1"/>
        </p:nvSpPr>
        <p:spPr>
          <a:xfrm>
            <a:off x="1921715" y="5537224"/>
            <a:ext cx="64599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封面</a:t>
            </a:r>
            <a:endParaRPr lang="en-US" altLang="zh-CN" sz="18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封底</a:t>
            </a:r>
            <a:endParaRPr lang="zh-CN" altLang="en-US" sz="18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 userDrawn="1"/>
        </p:nvSpPr>
        <p:spPr>
          <a:xfrm>
            <a:off x="3167265" y="5537224"/>
            <a:ext cx="87670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目录页</a:t>
            </a:r>
            <a:endParaRPr lang="en-US" altLang="zh-CN" sz="18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过渡页</a:t>
            </a:r>
            <a:endParaRPr lang="zh-CN" altLang="en-US" sz="18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 userDrawn="1"/>
        </p:nvSpPr>
        <p:spPr>
          <a:xfrm>
            <a:off x="4643530" y="5537235"/>
            <a:ext cx="876706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标题栏</a:t>
            </a:r>
            <a:endParaRPr lang="zh-CN" altLang="en-US" sz="18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6" name="组合 25"/>
          <p:cNvGrpSpPr/>
          <p:nvPr userDrawn="1"/>
        </p:nvGrpSpPr>
        <p:grpSpPr>
          <a:xfrm>
            <a:off x="10126354" y="6216104"/>
            <a:ext cx="1935641" cy="495514"/>
            <a:chOff x="602538" y="6254444"/>
            <a:chExt cx="1936145" cy="495514"/>
          </a:xfrm>
        </p:grpSpPr>
        <p:sp>
          <p:nvSpPr>
            <p:cNvPr id="27" name="Text Box 62"/>
            <p:cNvSpPr txBox="1">
              <a:spLocks noChangeArrowheads="1"/>
            </p:cNvSpPr>
            <p:nvPr/>
          </p:nvSpPr>
          <p:spPr bwMode="auto">
            <a:xfrm>
              <a:off x="1027280" y="6332924"/>
              <a:ext cx="1511403" cy="338554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defTabSz="914400" eaLnBrk="1" latinLnBrk="0" hangingPunct="1">
                <a:defRPr sz="1800">
                  <a:solidFill>
                    <a:schemeClr val="bg2">
                      <a:lumMod val="25000"/>
                    </a:schemeClr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Broadway" pitchFamily="82" charset="0"/>
                  <a:ea typeface="楷体" pitchFamily="49" charset="-122"/>
                  <a:cs typeface="经典繁仿黑" pitchFamily="49" charset="-122"/>
                </a:defRPr>
              </a:lvl1pPr>
              <a:lvl2pPr defTabSz="914400" eaLnBrk="1" latinLnBrk="0" hangingPunct="1">
                <a:defRPr sz="1800">
                  <a:latin typeface="+mn-lt"/>
                  <a:ea typeface="+mn-ea"/>
                </a:defRPr>
              </a:lvl2pPr>
              <a:lvl3pPr defTabSz="914400" eaLnBrk="1" latinLnBrk="0" hangingPunct="1">
                <a:defRPr sz="1800">
                  <a:latin typeface="+mn-lt"/>
                  <a:ea typeface="+mn-ea"/>
                </a:defRPr>
              </a:lvl3pPr>
              <a:lvl4pPr defTabSz="914400" eaLnBrk="1" latinLnBrk="0" hangingPunct="1">
                <a:defRPr sz="1800">
                  <a:latin typeface="+mn-lt"/>
                  <a:ea typeface="+mn-ea"/>
                </a:defRPr>
              </a:lvl4pPr>
              <a:lvl5pPr defTabSz="914400" eaLnBrk="1" latinLnBrk="0" hangingPunct="1">
                <a:defRPr sz="1800">
                  <a:latin typeface="+mn-lt"/>
                  <a:ea typeface="+mn-ea"/>
                </a:defRPr>
              </a:lvl5pPr>
              <a:lvl6pPr>
                <a:defRPr sz="1800">
                  <a:latin typeface="+mn-lt"/>
                  <a:ea typeface="+mn-ea"/>
                </a:defRPr>
              </a:lvl6pPr>
              <a:lvl7pPr>
                <a:defRPr sz="1800">
                  <a:latin typeface="+mn-lt"/>
                  <a:ea typeface="+mn-ea"/>
                </a:defRPr>
              </a:lvl7pPr>
              <a:lvl8pPr>
                <a:defRPr sz="1800">
                  <a:latin typeface="+mn-lt"/>
                  <a:ea typeface="+mn-ea"/>
                </a:defRPr>
              </a:lvl8pPr>
              <a:lvl9pPr>
                <a:defRPr sz="1800">
                  <a:latin typeface="+mn-lt"/>
                  <a:ea typeface="+mn-ea"/>
                </a:defRPr>
              </a:lvl9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布衣公子</a:t>
              </a:r>
              <a:r>
                <a:rPr lang="zh-CN" altLang="en-US" sz="1600" dirty="0">
                  <a:solidFill>
                    <a:srgbClr val="78AA0A"/>
                  </a:solidFill>
                  <a:latin typeface="微软雅黑" pitchFamily="34" charset="-122"/>
                  <a:ea typeface="微软雅黑" pitchFamily="34" charset="-122"/>
                </a:rPr>
                <a:t>作品</a:t>
              </a:r>
              <a:endParaRPr lang="en-GB" altLang="zh-CN" sz="1600" dirty="0">
                <a:solidFill>
                  <a:srgbClr val="78AA0A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28" name="Picture 9" descr="E:\仝德志文件，勿删！\03-参考文档\！PPT图片及版面资源\06-PPT精选插图\05-头像\嘿嘿.png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2538" y="6254444"/>
              <a:ext cx="495514" cy="4955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六角星 19"/>
          <p:cNvSpPr/>
          <p:nvPr userDrawn="1"/>
        </p:nvSpPr>
        <p:spPr>
          <a:xfrm>
            <a:off x="7679357" y="3063793"/>
            <a:ext cx="1275509" cy="1276173"/>
          </a:xfrm>
          <a:prstGeom prst="star6">
            <a:avLst>
              <a:gd name="adj" fmla="val 21176"/>
              <a:gd name="hf" fmla="val 115470"/>
            </a:avLst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62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889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3" presetClass="path" presetSubtype="0" accel="50000" decel="5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1.38889E-6 9.87654E-7 L 0.38333 9.87654E-7 " pathEditMode="relative" rAng="0" ptsTypes="AA">
                                      <p:cBhvr>
                                        <p:cTn id="16" dur="7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67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6" presetClass="emph" presetSubtype="0" repeatCount="3000" fill="hold" grpId="3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33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117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3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300"/>
                            </p:stCondLst>
                            <p:childTnLst>
                              <p:par>
                                <p:cTn id="3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451E-6 -1.19861 L 1.87451E-6 -2.59259E-6 L 0.00039 -0.12153 L 1.87451E-6 -2.59259E-6 " pathEditMode="relative" rAng="0" ptsTypes="AAAA">
                                      <p:cBhvr>
                                        <p:cTn id="34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599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20" grpId="0" animBg="1"/>
      <p:bldP spid="20" grpId="1" animBg="1"/>
      <p:bldP spid="20" grpId="2" animBg="1"/>
      <p:bldP spid="20" grpId="3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 userDrawn="1"/>
        </p:nvSpPr>
        <p:spPr>
          <a:xfrm>
            <a:off x="1623546" y="0"/>
            <a:ext cx="8944909" cy="3752816"/>
          </a:xfrm>
          <a:custGeom>
            <a:avLst/>
            <a:gdLst/>
            <a:ahLst/>
            <a:cxnLst/>
            <a:rect l="l" t="t" r="r" b="b"/>
            <a:pathLst>
              <a:path w="8949568" h="4020830">
                <a:moveTo>
                  <a:pt x="0" y="0"/>
                </a:moveTo>
                <a:lnTo>
                  <a:pt x="8949568" y="0"/>
                </a:lnTo>
                <a:cubicBezTo>
                  <a:pt x="8710550" y="2260057"/>
                  <a:pt x="6798293" y="4020830"/>
                  <a:pt x="4474784" y="4020830"/>
                </a:cubicBezTo>
                <a:cubicBezTo>
                  <a:pt x="2151275" y="4020830"/>
                  <a:pt x="239018" y="2260057"/>
                  <a:pt x="0" y="0"/>
                </a:cubicBez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35" name="TextBox 3"/>
          <p:cNvSpPr txBox="1"/>
          <p:nvPr userDrawn="1"/>
        </p:nvSpPr>
        <p:spPr>
          <a:xfrm>
            <a:off x="1993681" y="3861048"/>
            <a:ext cx="8204639" cy="923330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zh-CN"/>
            </a:defPPr>
            <a:lvl1pPr lvl="0">
              <a:defRPr sz="8000" spc="50">
                <a:ln w="11430"/>
                <a:solidFill>
                  <a:srgbClr val="CD1F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itchFamily="34" charset="-122"/>
                <a:ea typeface="华康俪金黑W8(P)" pitchFamily="34" charset="-122"/>
                <a:cs typeface="经典繁仿黑" pitchFamily="49" charset="-122"/>
              </a:defRPr>
            </a:lvl1pPr>
          </a:lstStyle>
          <a:p>
            <a:pPr lvl="0" algn="ctr"/>
            <a:r>
              <a:rPr lang="zh-CN" altLang="en-US" sz="5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感谢收看</a:t>
            </a:r>
            <a:r>
              <a:rPr lang="zh-CN" altLang="en-US" sz="54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zh-CN" altLang="en-US" sz="5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请多指点</a:t>
            </a:r>
            <a:endParaRPr lang="zh-CN" altLang="en-US" sz="5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36" name="Picture 6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8560" y="5085184"/>
            <a:ext cx="349230" cy="3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Text Box 54"/>
          <p:cNvSpPr txBox="1">
            <a:spLocks noChangeArrowheads="1"/>
          </p:cNvSpPr>
          <p:nvPr userDrawn="1"/>
        </p:nvSpPr>
        <p:spPr bwMode="auto">
          <a:xfrm>
            <a:off x="5193249" y="5107567"/>
            <a:ext cx="3567253" cy="35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11020228@qq.com</a:t>
            </a:r>
          </a:p>
        </p:txBody>
      </p:sp>
      <p:sp>
        <p:nvSpPr>
          <p:cNvPr id="38" name="TextBox 10"/>
          <p:cNvSpPr>
            <a:spLocks noChangeArrowheads="1"/>
          </p:cNvSpPr>
          <p:nvPr userDrawn="1"/>
        </p:nvSpPr>
        <p:spPr bwMode="auto">
          <a:xfrm>
            <a:off x="5193249" y="6188159"/>
            <a:ext cx="3567253" cy="399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http://weibo.com/teliss</a:t>
            </a:r>
          </a:p>
        </p:txBody>
      </p:sp>
      <p:pic>
        <p:nvPicPr>
          <p:cNvPr id="39" name="Picture 3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8560" y="6210010"/>
            <a:ext cx="395794" cy="356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" descr="C:\Users\user\Desktop\未标题-4 拷贝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8566" y="5643665"/>
            <a:ext cx="339252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Text Box 54"/>
          <p:cNvSpPr txBox="1">
            <a:spLocks noChangeArrowheads="1"/>
          </p:cNvSpPr>
          <p:nvPr userDrawn="1"/>
        </p:nvSpPr>
        <p:spPr bwMode="auto">
          <a:xfrm>
            <a:off x="5193249" y="5647857"/>
            <a:ext cx="3567253" cy="35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http://teliss.blog.163.com</a:t>
            </a:r>
            <a:endParaRPr lang="en-US" altLang="zh-CN" sz="2000" kern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3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3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13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63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13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63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7" grpId="0"/>
      <p:bldP spid="38" grpId="0"/>
      <p:bldP spid="41" grpId="0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6" descr="D:\Teliss_Tong\Copy\定期备份\工作备份\！PPT图片及版面资源\06-PPT精选插图\10-综合\脚印.jp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6285756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 userDrawn="1"/>
        </p:nvSpPr>
        <p:spPr bwMode="auto">
          <a:xfrm>
            <a:off x="1490500" y="5188659"/>
            <a:ext cx="3265288" cy="576064"/>
          </a:xfrm>
          <a:prstGeom prst="rect">
            <a:avLst/>
          </a:prstGeom>
          <a:solidFill>
            <a:srgbClr val="FFFFFF">
              <a:alpha val="69804"/>
            </a:srgbClr>
          </a:solidFill>
          <a:ln w="9525" cap="flat" cmpd="sng">
            <a:noFill/>
            <a:round/>
            <a:headEnd type="oval" w="med" len="med"/>
            <a:tailEnd/>
          </a:ln>
          <a:ex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标题 1"/>
          <p:cNvSpPr txBox="1">
            <a:spLocks/>
          </p:cNvSpPr>
          <p:nvPr userDrawn="1"/>
        </p:nvSpPr>
        <p:spPr>
          <a:xfrm>
            <a:off x="6816378" y="457160"/>
            <a:ext cx="4895452" cy="1214995"/>
          </a:xfrm>
          <a:prstGeom prst="rect">
            <a:avLst/>
          </a:prstGeom>
        </p:spPr>
        <p:txBody>
          <a:bodyPr vert="horz" lIns="91417" tIns="45708" rIns="91417" bIns="45708" rtlCol="0" anchor="ctr"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7200" b="1" dirty="0">
                <a:solidFill>
                  <a:srgbClr val="FC6F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我的黄金十年</a:t>
            </a: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4337" y="272493"/>
            <a:ext cx="2033736" cy="461665"/>
            <a:chOff x="8525122" y="157879"/>
            <a:chExt cx="651124" cy="461664"/>
          </a:xfrm>
        </p:grpSpPr>
        <p:sp>
          <p:nvSpPr>
            <p:cNvPr id="14" name="矩形 13"/>
            <p:cNvSpPr/>
            <p:nvPr/>
          </p:nvSpPr>
          <p:spPr>
            <a:xfrm>
              <a:off x="8721689" y="167211"/>
              <a:ext cx="432048" cy="360000"/>
            </a:xfrm>
            <a:prstGeom prst="rect">
              <a:avLst/>
            </a:prstGeom>
            <a:solidFill>
              <a:srgbClr val="92D05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89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TextBox 16"/>
            <p:cNvSpPr txBox="1"/>
            <p:nvPr/>
          </p:nvSpPr>
          <p:spPr>
            <a:xfrm>
              <a:off x="8525122" y="157879"/>
              <a:ext cx="651124" cy="461664"/>
            </a:xfrm>
            <a:prstGeom prst="rect">
              <a:avLst/>
            </a:prstGeom>
            <a:solidFill>
              <a:srgbClr val="1094EE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r" defTabSz="121889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专业字体设计服务/WWW.ZTSGC.COM/" pitchFamily="2" charset="-122"/>
                </a:rPr>
                <a:t>  </a:t>
              </a: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 pitchFamily="34" charset="-122"/>
                </a:rPr>
                <a:t>片尾广告</a:t>
              </a:r>
            </a:p>
          </p:txBody>
        </p:sp>
      </p:grpSp>
      <p:sp>
        <p:nvSpPr>
          <p:cNvPr id="16" name="矩形 15"/>
          <p:cNvSpPr/>
          <p:nvPr userDrawn="1"/>
        </p:nvSpPr>
        <p:spPr>
          <a:xfrm>
            <a:off x="7342427" y="1647202"/>
            <a:ext cx="4164052" cy="430863"/>
          </a:xfrm>
          <a:prstGeom prst="rect">
            <a:avLst/>
          </a:prstGeom>
          <a:noFill/>
        </p:spPr>
        <p:txBody>
          <a:bodyPr wrap="square" lIns="91417" tIns="45708" rIns="91417" bIns="45708">
            <a:spAutoFit/>
          </a:bodyPr>
          <a:lstStyle/>
          <a:p>
            <a:pPr defTabSz="1218892"/>
            <a:r>
              <a:rPr lang="zh-CN" altLang="en-US" sz="2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一位平凡</a:t>
            </a:r>
            <a:r>
              <a:rPr lang="en-US" altLang="zh-CN" sz="2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r>
              <a:rPr lang="zh-CN" altLang="en-US" sz="2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后的职场与情感历程</a:t>
            </a:r>
          </a:p>
        </p:txBody>
      </p:sp>
      <p:pic>
        <p:nvPicPr>
          <p:cNvPr id="17" name="Picture 3" descr="D:\Teliss_Tong\Copy\定期备份\工作备份\！PPT图片及版面资源\06-PPT精选插图\05-头像\1000mb.ru (42)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55104"/>
            <a:ext cx="60960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9"/>
          <p:cNvSpPr txBox="1"/>
          <p:nvPr userDrawn="1"/>
        </p:nvSpPr>
        <p:spPr>
          <a:xfrm>
            <a:off x="6816378" y="2492896"/>
            <a:ext cx="4895452" cy="2166723"/>
          </a:xfrm>
          <a:prstGeom prst="rect">
            <a:avLst/>
          </a:prstGeom>
          <a:noFill/>
        </p:spPr>
        <p:txBody>
          <a:bodyPr wrap="square" lIns="91417" tIns="45708" rIns="91417" bIns="45708" rtlCol="0">
            <a:spAutoFit/>
          </a:bodyPr>
          <a:lstStyle/>
          <a:p>
            <a:pPr indent="-457164" defTabSz="1218892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我将毕业后的第一个十年称之为“黄金十年”，第二个十年称之为“白金十年”，第三个十年称之为“钻石十年”，以此来形容人生当中最青春蓬勃、年富力强和激情满怀的宝贵三十年。</a:t>
            </a:r>
            <a:endParaRPr lang="en-US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-457164" defTabSz="1218892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“我的黄金十年”写的就是毕业后，第一个十年所发生的职场与情感的那些事儿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7103318" y="5469419"/>
            <a:ext cx="4369405" cy="369308"/>
          </a:xfrm>
          <a:prstGeom prst="rect">
            <a:avLst/>
          </a:prstGeom>
        </p:spPr>
        <p:txBody>
          <a:bodyPr wrap="square" lIns="91417" tIns="45708" rIns="91417" bIns="45708">
            <a:spAutoFit/>
          </a:bodyPr>
          <a:lstStyle/>
          <a:p>
            <a:pPr defTabSz="1218892">
              <a:lnSpc>
                <a:spcPct val="150000"/>
              </a:lnSpc>
            </a:pPr>
            <a:r>
              <a:rPr lang="en-US" altLang="zh-CN" sz="1200" dirty="0">
                <a:solidFill>
                  <a:srgbClr val="1094EE"/>
                </a:solidFill>
                <a:latin typeface="Arial"/>
                <a:ea typeface="微软雅黑" pitchFamily="34" charset="-122"/>
                <a:cs typeface="Arial"/>
                <a:hlinkClick r:id="rId4"/>
              </a:rPr>
              <a:t>http://www.tianya.cn/publicforum/content/no20/1/317960.shtml</a:t>
            </a:r>
            <a:endParaRPr lang="en-US" altLang="zh-CN" sz="1200" dirty="0">
              <a:solidFill>
                <a:srgbClr val="1094EE"/>
              </a:solidFill>
              <a:latin typeface="Arial"/>
              <a:ea typeface="微软雅黑" pitchFamily="34" charset="-122"/>
              <a:cs typeface="Arial"/>
            </a:endParaRPr>
          </a:p>
        </p:txBody>
      </p:sp>
      <p:sp>
        <p:nvSpPr>
          <p:cNvPr id="20" name="矩形 19"/>
          <p:cNvSpPr/>
          <p:nvPr userDrawn="1"/>
        </p:nvSpPr>
        <p:spPr>
          <a:xfrm>
            <a:off x="7486441" y="5849451"/>
            <a:ext cx="3124698" cy="4598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17" tIns="45708" rIns="91417" bIns="45708" anchor="ctr"/>
          <a:lstStyle/>
          <a:p>
            <a:pPr algn="ctr" defTabSz="1218892">
              <a:defRPr/>
            </a:pPr>
            <a:r>
              <a:rPr lang="zh-CN" altLang="en-US" sz="1600" kern="0" dirty="0">
                <a:solidFill>
                  <a:prstClr val="white"/>
                </a:solidFill>
                <a:effectLst>
                  <a:glow rad="228600">
                    <a:srgbClr val="4F81BD">
                      <a:satMod val="175000"/>
                      <a:alpha val="40000"/>
                    </a:srgbClr>
                  </a:glow>
                </a:effectLst>
                <a:latin typeface="微软雅黑" pitchFamily="34" charset="-122"/>
                <a:ea typeface="微软雅黑" pitchFamily="34" charset="-122"/>
              </a:rPr>
              <a:t>自传体小说，请您多多捧场</a:t>
            </a:r>
            <a:r>
              <a:rPr lang="zh-CN" altLang="en-US" sz="1600" kern="0" dirty="0">
                <a:solidFill>
                  <a:prstClr val="white"/>
                </a:solidFill>
                <a:effectLst>
                  <a:glow rad="228600">
                    <a:srgbClr val="4F81BD">
                      <a:satMod val="175000"/>
                      <a:alpha val="40000"/>
                    </a:srgbClr>
                  </a:glow>
                </a:effectLst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：）</a:t>
            </a:r>
            <a:endParaRPr lang="zh-CN" altLang="en-US" sz="1600" kern="0" dirty="0">
              <a:solidFill>
                <a:prstClr val="white"/>
              </a:solidFill>
              <a:effectLst>
                <a:glow rad="228600">
                  <a:srgbClr val="4F81BD">
                    <a:satMod val="175000"/>
                    <a:alpha val="40000"/>
                  </a:srgbClr>
                </a:glo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1" name="Picture 2" descr="D:\Teliss_Tong\Copy\定期备份\工作备份\！PPT图片及版面资源\06-PPT精选插图\04-图标\54D742BB28AE93477AE1424E5D991B5D.png"/>
          <p:cNvPicPr>
            <a:picLocks noChangeAspect="1" noChangeArrowheads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0798" y="5841269"/>
            <a:ext cx="396045" cy="396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0500" y="1673152"/>
            <a:ext cx="3265288" cy="326528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3" name="文本框 19"/>
          <p:cNvSpPr txBox="1"/>
          <p:nvPr userDrawn="1"/>
        </p:nvSpPr>
        <p:spPr>
          <a:xfrm>
            <a:off x="1490500" y="5219377"/>
            <a:ext cx="3265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92"/>
            <a:r>
              <a:rPr lang="zh-CN" altLang="en-US" sz="24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布衣公众号：</a:t>
            </a:r>
            <a:r>
              <a:rPr lang="en-US" altLang="zh-CN" sz="2800" b="1" dirty="0" err="1" smtClean="0">
                <a:solidFill>
                  <a:srgbClr val="FF66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hr-ppt</a:t>
            </a:r>
            <a:endParaRPr lang="zh-CN" altLang="en-US" sz="2800" b="1" dirty="0">
              <a:solidFill>
                <a:srgbClr val="FF66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2529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50"/>
                            </p:stCondLst>
                            <p:childTnLst>
                              <p:par>
                                <p:cTn id="2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17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17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7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6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65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50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18" grpId="0"/>
      <p:bldP spid="19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 userDrawn="1"/>
        </p:nvSpPr>
        <p:spPr>
          <a:xfrm>
            <a:off x="2657374" y="0"/>
            <a:ext cx="6877252" cy="1628800"/>
          </a:xfrm>
          <a:custGeom>
            <a:avLst/>
            <a:gdLst/>
            <a:ahLst/>
            <a:cxnLst/>
            <a:rect l="l" t="t" r="r" b="b"/>
            <a:pathLst>
              <a:path w="6880834" h="1628800">
                <a:moveTo>
                  <a:pt x="0" y="0"/>
                </a:moveTo>
                <a:lnTo>
                  <a:pt x="6880834" y="0"/>
                </a:lnTo>
                <a:cubicBezTo>
                  <a:pt x="6065253" y="994467"/>
                  <a:pt x="4826913" y="1628800"/>
                  <a:pt x="3440417" y="1628800"/>
                </a:cubicBezTo>
                <a:cubicBezTo>
                  <a:pt x="2053921" y="1628800"/>
                  <a:pt x="815581" y="994467"/>
                  <a:pt x="0" y="0"/>
                </a:cubicBezTo>
                <a:close/>
              </a:path>
            </a:pathLst>
          </a:custGeom>
          <a:solidFill>
            <a:srgbClr val="2121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13" name="圆角矩形 12"/>
          <p:cNvSpPr/>
          <p:nvPr userDrawn="1"/>
        </p:nvSpPr>
        <p:spPr>
          <a:xfrm>
            <a:off x="8471027" y="2420888"/>
            <a:ext cx="2950791" cy="576064"/>
          </a:xfrm>
          <a:prstGeom prst="roundRect">
            <a:avLst/>
          </a:prstGeom>
          <a:solidFill>
            <a:srgbClr val="92CE0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标题栏设计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圆角矩形 13"/>
          <p:cNvSpPr/>
          <p:nvPr userDrawn="1"/>
        </p:nvSpPr>
        <p:spPr>
          <a:xfrm>
            <a:off x="2425509" y="3609020"/>
            <a:ext cx="2950791" cy="576064"/>
          </a:xfrm>
          <a:prstGeom prst="roundRect">
            <a:avLst/>
          </a:prstGeom>
          <a:solidFill>
            <a:srgbClr val="92CE0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封底设计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圆角矩形 14"/>
          <p:cNvSpPr/>
          <p:nvPr userDrawn="1"/>
        </p:nvSpPr>
        <p:spPr>
          <a:xfrm>
            <a:off x="6815705" y="3609020"/>
            <a:ext cx="2950791" cy="576064"/>
          </a:xfrm>
          <a:prstGeom prst="roundRect">
            <a:avLst/>
          </a:prstGeom>
          <a:solidFill>
            <a:srgbClr val="92CE0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过渡页设计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圆角矩形 15"/>
          <p:cNvSpPr/>
          <p:nvPr userDrawn="1"/>
        </p:nvSpPr>
        <p:spPr>
          <a:xfrm>
            <a:off x="4620605" y="4797152"/>
            <a:ext cx="2950791" cy="576064"/>
          </a:xfrm>
          <a:prstGeom prst="roundRect">
            <a:avLst/>
          </a:prstGeom>
          <a:solidFill>
            <a:srgbClr val="92CE0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目录页设计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5"/>
          <p:cNvSpPr txBox="1"/>
          <p:nvPr userDrawn="1"/>
        </p:nvSpPr>
        <p:spPr>
          <a:xfrm>
            <a:off x="5268339" y="953247"/>
            <a:ext cx="16553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Agency FB" panose="020B0503020202020204" pitchFamily="34" charset="0"/>
                <a:ea typeface="Adobe 宋体 Std L" pitchFamily="18" charset="-122"/>
              </a:rPr>
              <a:t>Contents Page</a:t>
            </a:r>
            <a:endParaRPr lang="zh-CN" altLang="en-US" sz="1600" dirty="0">
              <a:solidFill>
                <a:schemeClr val="bg1"/>
              </a:solidFill>
              <a:latin typeface="Agency FB" panose="020B0503020202020204" pitchFamily="34" charset="0"/>
              <a:ea typeface="Adobe 宋体 Std L" pitchFamily="18" charset="-122"/>
            </a:endParaRPr>
          </a:p>
        </p:txBody>
      </p:sp>
      <p:sp>
        <p:nvSpPr>
          <p:cNvPr id="18" name="文本框 13"/>
          <p:cNvSpPr txBox="1"/>
          <p:nvPr userDrawn="1"/>
        </p:nvSpPr>
        <p:spPr>
          <a:xfrm>
            <a:off x="5268339" y="512725"/>
            <a:ext cx="1655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ea typeface="微软雅黑"/>
              </a:rPr>
              <a:t>目录页</a:t>
            </a:r>
            <a:endParaRPr lang="zh-CN" altLang="en-US" sz="2400" b="1" dirty="0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20" name="椭圆 19"/>
          <p:cNvSpPr/>
          <p:nvPr userDrawn="1"/>
        </p:nvSpPr>
        <p:spPr>
          <a:xfrm>
            <a:off x="4448514" y="1212794"/>
            <a:ext cx="287882" cy="288032"/>
          </a:xfrm>
          <a:prstGeom prst="ellipse">
            <a:avLst/>
          </a:prstGeom>
          <a:solidFill>
            <a:srgbClr val="92CE0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椭圆 20"/>
          <p:cNvSpPr/>
          <p:nvPr userDrawn="1"/>
        </p:nvSpPr>
        <p:spPr>
          <a:xfrm>
            <a:off x="5952059" y="1484784"/>
            <a:ext cx="287882" cy="288032"/>
          </a:xfrm>
          <a:prstGeom prst="ellipse">
            <a:avLst/>
          </a:prstGeom>
          <a:solidFill>
            <a:srgbClr val="92CE0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椭圆 21"/>
          <p:cNvSpPr/>
          <p:nvPr userDrawn="1"/>
        </p:nvSpPr>
        <p:spPr>
          <a:xfrm>
            <a:off x="7392688" y="1212794"/>
            <a:ext cx="287882" cy="288032"/>
          </a:xfrm>
          <a:prstGeom prst="ellipse">
            <a:avLst/>
          </a:prstGeom>
          <a:solidFill>
            <a:srgbClr val="92CE0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椭圆 22"/>
          <p:cNvSpPr/>
          <p:nvPr userDrawn="1"/>
        </p:nvSpPr>
        <p:spPr>
          <a:xfrm>
            <a:off x="8798812" y="468651"/>
            <a:ext cx="287882" cy="288032"/>
          </a:xfrm>
          <a:prstGeom prst="ellipse">
            <a:avLst/>
          </a:prstGeom>
          <a:solidFill>
            <a:srgbClr val="92CE0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8" name="直接箭头连接符 27"/>
          <p:cNvCxnSpPr>
            <a:endCxn id="14" idx="0"/>
          </p:cNvCxnSpPr>
          <p:nvPr userDrawn="1"/>
        </p:nvCxnSpPr>
        <p:spPr>
          <a:xfrm flipH="1">
            <a:off x="3900899" y="1500826"/>
            <a:ext cx="611749" cy="2108194"/>
          </a:xfrm>
          <a:prstGeom prst="straightConnector1">
            <a:avLst/>
          </a:prstGeom>
          <a:ln w="22225">
            <a:solidFill>
              <a:srgbClr val="92CE0C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箭头连接符 30"/>
          <p:cNvCxnSpPr>
            <a:stCxn id="21" idx="4"/>
          </p:cNvCxnSpPr>
          <p:nvPr userDrawn="1"/>
        </p:nvCxnSpPr>
        <p:spPr>
          <a:xfrm>
            <a:off x="6096000" y="1772816"/>
            <a:ext cx="0" cy="3024336"/>
          </a:xfrm>
          <a:prstGeom prst="straightConnector1">
            <a:avLst/>
          </a:prstGeom>
          <a:ln w="22225">
            <a:solidFill>
              <a:srgbClr val="92CE0C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9" name="直接箭头连接符 2048"/>
          <p:cNvCxnSpPr>
            <a:endCxn id="15" idx="0"/>
          </p:cNvCxnSpPr>
          <p:nvPr userDrawn="1"/>
        </p:nvCxnSpPr>
        <p:spPr>
          <a:xfrm>
            <a:off x="7607381" y="1484784"/>
            <a:ext cx="683720" cy="2124236"/>
          </a:xfrm>
          <a:prstGeom prst="straightConnector1">
            <a:avLst/>
          </a:prstGeom>
          <a:ln w="22225">
            <a:solidFill>
              <a:srgbClr val="92CE0C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2" name="直接箭头连接符 2051"/>
          <p:cNvCxnSpPr>
            <a:stCxn id="23" idx="5"/>
            <a:endCxn id="13" idx="0"/>
          </p:cNvCxnSpPr>
          <p:nvPr userDrawn="1"/>
        </p:nvCxnSpPr>
        <p:spPr>
          <a:xfrm>
            <a:off x="9044541" y="714502"/>
            <a:ext cx="901887" cy="1706386"/>
          </a:xfrm>
          <a:prstGeom prst="straightConnector1">
            <a:avLst/>
          </a:prstGeom>
          <a:ln w="22225">
            <a:solidFill>
              <a:srgbClr val="92CE0C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椭圆 1"/>
          <p:cNvSpPr/>
          <p:nvPr userDrawn="1"/>
        </p:nvSpPr>
        <p:spPr>
          <a:xfrm>
            <a:off x="5700162" y="6453336"/>
            <a:ext cx="791676" cy="404664"/>
          </a:xfrm>
          <a:custGeom>
            <a:avLst/>
            <a:gdLst/>
            <a:ahLst/>
            <a:cxnLst/>
            <a:rect l="l" t="t" r="r" b="b"/>
            <a:pathLst>
              <a:path w="792088" h="404664">
                <a:moveTo>
                  <a:pt x="396044" y="0"/>
                </a:moveTo>
                <a:cubicBezTo>
                  <a:pt x="614773" y="0"/>
                  <a:pt x="792088" y="177315"/>
                  <a:pt x="792088" y="396044"/>
                </a:cubicBezTo>
                <a:lnTo>
                  <a:pt x="791219" y="404664"/>
                </a:lnTo>
                <a:lnTo>
                  <a:pt x="869" y="404664"/>
                </a:lnTo>
                <a:cubicBezTo>
                  <a:pt x="31" y="401809"/>
                  <a:pt x="0" y="398930"/>
                  <a:pt x="0" y="396044"/>
                </a:cubicBezTo>
                <a:cubicBezTo>
                  <a:pt x="0" y="177315"/>
                  <a:pt x="177315" y="0"/>
                  <a:pt x="396044" y="0"/>
                </a:cubicBezTo>
                <a:close/>
              </a:path>
            </a:pathLst>
          </a:custGeom>
          <a:solidFill>
            <a:srgbClr val="2121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25" name="TextBox 15"/>
          <p:cNvSpPr txBox="1"/>
          <p:nvPr userDrawn="1"/>
        </p:nvSpPr>
        <p:spPr>
          <a:xfrm>
            <a:off x="5770955" y="6519446"/>
            <a:ext cx="6500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6" name="圆角矩形 25"/>
          <p:cNvSpPr/>
          <p:nvPr userDrawn="1"/>
        </p:nvSpPr>
        <p:spPr>
          <a:xfrm>
            <a:off x="770187" y="2420888"/>
            <a:ext cx="2950791" cy="576064"/>
          </a:xfrm>
          <a:prstGeom prst="roundRect">
            <a:avLst/>
          </a:prstGeom>
          <a:solidFill>
            <a:srgbClr val="92CE0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封面设计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椭圆 26"/>
          <p:cNvSpPr/>
          <p:nvPr userDrawn="1"/>
        </p:nvSpPr>
        <p:spPr>
          <a:xfrm>
            <a:off x="3073238" y="468651"/>
            <a:ext cx="287882" cy="288032"/>
          </a:xfrm>
          <a:prstGeom prst="ellipse">
            <a:avLst/>
          </a:prstGeom>
          <a:solidFill>
            <a:srgbClr val="92CE0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9" name="直接箭头连接符 28"/>
          <p:cNvCxnSpPr>
            <a:stCxn id="27" idx="3"/>
            <a:endCxn id="26" idx="0"/>
          </p:cNvCxnSpPr>
          <p:nvPr userDrawn="1"/>
        </p:nvCxnSpPr>
        <p:spPr>
          <a:xfrm flipH="1">
            <a:off x="2245583" y="714502"/>
            <a:ext cx="869820" cy="1706386"/>
          </a:xfrm>
          <a:prstGeom prst="straightConnector1">
            <a:avLst/>
          </a:prstGeom>
          <a:ln w="22225">
            <a:solidFill>
              <a:srgbClr val="92CE0C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 userDrawn="1"/>
        </p:nvSpPr>
        <p:spPr>
          <a:xfrm>
            <a:off x="2657374" y="0"/>
            <a:ext cx="6877252" cy="1628800"/>
          </a:xfrm>
          <a:custGeom>
            <a:avLst/>
            <a:gdLst/>
            <a:ahLst/>
            <a:cxnLst/>
            <a:rect l="l" t="t" r="r" b="b"/>
            <a:pathLst>
              <a:path w="6880834" h="1628800">
                <a:moveTo>
                  <a:pt x="0" y="0"/>
                </a:moveTo>
                <a:lnTo>
                  <a:pt x="6880834" y="0"/>
                </a:lnTo>
                <a:cubicBezTo>
                  <a:pt x="6065253" y="994467"/>
                  <a:pt x="4826913" y="1628800"/>
                  <a:pt x="3440417" y="1628800"/>
                </a:cubicBezTo>
                <a:cubicBezTo>
                  <a:pt x="2053921" y="1628800"/>
                  <a:pt x="815581" y="994467"/>
                  <a:pt x="0" y="0"/>
                </a:cubicBezTo>
                <a:close/>
              </a:path>
            </a:pathLst>
          </a:custGeom>
          <a:solidFill>
            <a:srgbClr val="2121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14" name="TextBox 15"/>
          <p:cNvSpPr txBox="1"/>
          <p:nvPr userDrawn="1"/>
        </p:nvSpPr>
        <p:spPr>
          <a:xfrm>
            <a:off x="5268339" y="953247"/>
            <a:ext cx="16553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Agency FB" panose="020B0503020202020204" pitchFamily="34" charset="0"/>
                <a:ea typeface="Adobe 宋体 Std L" pitchFamily="18" charset="-122"/>
              </a:rPr>
              <a:t>Transition Page</a:t>
            </a:r>
          </a:p>
        </p:txBody>
      </p:sp>
      <p:sp>
        <p:nvSpPr>
          <p:cNvPr id="15" name="文本框 13"/>
          <p:cNvSpPr txBox="1"/>
          <p:nvPr userDrawn="1"/>
        </p:nvSpPr>
        <p:spPr>
          <a:xfrm>
            <a:off x="5268339" y="512725"/>
            <a:ext cx="1655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ea typeface="微软雅黑"/>
              </a:rPr>
              <a:t>过渡页</a:t>
            </a:r>
            <a:endParaRPr lang="zh-CN" altLang="en-US" sz="2400" b="1" dirty="0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26" name="椭圆 1"/>
          <p:cNvSpPr/>
          <p:nvPr userDrawn="1"/>
        </p:nvSpPr>
        <p:spPr>
          <a:xfrm>
            <a:off x="5700162" y="6453336"/>
            <a:ext cx="791676" cy="404664"/>
          </a:xfrm>
          <a:custGeom>
            <a:avLst/>
            <a:gdLst/>
            <a:ahLst/>
            <a:cxnLst/>
            <a:rect l="l" t="t" r="r" b="b"/>
            <a:pathLst>
              <a:path w="792088" h="404664">
                <a:moveTo>
                  <a:pt x="396044" y="0"/>
                </a:moveTo>
                <a:cubicBezTo>
                  <a:pt x="614773" y="0"/>
                  <a:pt x="792088" y="177315"/>
                  <a:pt x="792088" y="396044"/>
                </a:cubicBezTo>
                <a:lnTo>
                  <a:pt x="791219" y="404664"/>
                </a:lnTo>
                <a:lnTo>
                  <a:pt x="869" y="404664"/>
                </a:lnTo>
                <a:cubicBezTo>
                  <a:pt x="31" y="401809"/>
                  <a:pt x="0" y="398930"/>
                  <a:pt x="0" y="396044"/>
                </a:cubicBezTo>
                <a:cubicBezTo>
                  <a:pt x="0" y="177315"/>
                  <a:pt x="177315" y="0"/>
                  <a:pt x="396044" y="0"/>
                </a:cubicBezTo>
                <a:close/>
              </a:path>
            </a:pathLst>
          </a:custGeom>
          <a:solidFill>
            <a:srgbClr val="2121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27" name="TextBox 15"/>
          <p:cNvSpPr txBox="1"/>
          <p:nvPr userDrawn="1"/>
        </p:nvSpPr>
        <p:spPr>
          <a:xfrm>
            <a:off x="5770955" y="6519446"/>
            <a:ext cx="6500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一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5952059" y="0"/>
            <a:ext cx="1007475" cy="764704"/>
          </a:xfrm>
          <a:prstGeom prst="rect">
            <a:avLst/>
          </a:prstGeom>
          <a:solidFill>
            <a:srgbClr val="9BD1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封面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5952059" y="764704"/>
            <a:ext cx="1007475" cy="64800"/>
          </a:xfrm>
          <a:prstGeom prst="rect">
            <a:avLst/>
          </a:prstGeom>
          <a:solidFill>
            <a:srgbClr val="2121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6972392" y="0"/>
            <a:ext cx="1007475" cy="764704"/>
          </a:xfrm>
          <a:prstGeom prst="rect">
            <a:avLst/>
          </a:prstGeom>
          <a:solidFill>
            <a:srgbClr val="9BD1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封底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6972392" y="764704"/>
            <a:ext cx="1007475" cy="64800"/>
          </a:xfrm>
          <a:prstGeom prst="rect">
            <a:avLst/>
          </a:prstGeom>
          <a:solidFill>
            <a:srgbClr val="2121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 sz="18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7992714" y="0"/>
            <a:ext cx="1007475" cy="764704"/>
          </a:xfrm>
          <a:prstGeom prst="rect">
            <a:avLst/>
          </a:prstGeom>
          <a:solidFill>
            <a:srgbClr val="9BD1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目录页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7992714" y="764704"/>
            <a:ext cx="1007475" cy="64800"/>
          </a:xfrm>
          <a:prstGeom prst="rect">
            <a:avLst/>
          </a:prstGeom>
          <a:solidFill>
            <a:srgbClr val="2121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9013047" y="0"/>
            <a:ext cx="1007475" cy="764704"/>
          </a:xfrm>
          <a:prstGeom prst="rect">
            <a:avLst/>
          </a:prstGeom>
          <a:solidFill>
            <a:srgbClr val="9BD1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过渡页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9013047" y="764704"/>
            <a:ext cx="1007475" cy="64800"/>
          </a:xfrm>
          <a:prstGeom prst="rect">
            <a:avLst/>
          </a:prstGeom>
          <a:solidFill>
            <a:srgbClr val="2121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 sz="180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0033369" y="0"/>
            <a:ext cx="1007475" cy="764704"/>
          </a:xfrm>
          <a:prstGeom prst="rect">
            <a:avLst/>
          </a:prstGeom>
          <a:solidFill>
            <a:srgbClr val="9BD1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标题栏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10033369" y="764704"/>
            <a:ext cx="1007475" cy="64800"/>
          </a:xfrm>
          <a:prstGeom prst="rect">
            <a:avLst/>
          </a:prstGeom>
          <a:solidFill>
            <a:srgbClr val="2121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764704"/>
          </a:xfrm>
          <a:prstGeom prst="rect">
            <a:avLst/>
          </a:prstGeom>
          <a:solidFill>
            <a:srgbClr val="2121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 userDrawn="1"/>
        </p:nvSpPr>
        <p:spPr>
          <a:xfrm>
            <a:off x="5952059" y="0"/>
            <a:ext cx="1007475" cy="764704"/>
          </a:xfrm>
          <a:prstGeom prst="rect">
            <a:avLst/>
          </a:prstGeom>
          <a:solidFill>
            <a:srgbClr val="FF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0" dirty="0" smtClean="0">
                <a:latin typeface="微软雅黑" pitchFamily="34" charset="-122"/>
                <a:ea typeface="微软雅黑" pitchFamily="34" charset="-122"/>
              </a:rPr>
              <a:t>封面</a:t>
            </a:r>
            <a:endParaRPr lang="zh-CN" altLang="en-US" sz="1800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6972392" y="0"/>
            <a:ext cx="1007475" cy="764704"/>
          </a:xfrm>
          <a:prstGeom prst="rect">
            <a:avLst/>
          </a:prstGeom>
          <a:solidFill>
            <a:srgbClr val="FF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0" dirty="0" smtClean="0">
                <a:latin typeface="微软雅黑" pitchFamily="34" charset="-122"/>
                <a:ea typeface="微软雅黑" pitchFamily="34" charset="-122"/>
              </a:rPr>
              <a:t>封底</a:t>
            </a:r>
            <a:endParaRPr lang="zh-CN" altLang="en-US" sz="1800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7992714" y="0"/>
            <a:ext cx="1007475" cy="764704"/>
          </a:xfrm>
          <a:prstGeom prst="rect">
            <a:avLst/>
          </a:prstGeom>
          <a:solidFill>
            <a:srgbClr val="FF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目录页</a:t>
            </a:r>
            <a:endParaRPr lang="zh-CN" altLang="en-US" sz="1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9013047" y="0"/>
            <a:ext cx="1007475" cy="764704"/>
          </a:xfrm>
          <a:prstGeom prst="rect">
            <a:avLst/>
          </a:prstGeom>
          <a:solidFill>
            <a:srgbClr val="FF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过渡页</a:t>
            </a:r>
            <a:endParaRPr lang="zh-CN" altLang="en-US" sz="1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10033369" y="0"/>
            <a:ext cx="1007475" cy="764704"/>
          </a:xfrm>
          <a:prstGeom prst="rect">
            <a:avLst/>
          </a:prstGeom>
          <a:solidFill>
            <a:srgbClr val="FF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标题栏</a:t>
            </a:r>
            <a:endParaRPr lang="zh-CN" altLang="en-US" sz="1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椭圆 15"/>
          <p:cNvSpPr/>
          <p:nvPr userDrawn="1"/>
        </p:nvSpPr>
        <p:spPr>
          <a:xfrm>
            <a:off x="229132" y="94352"/>
            <a:ext cx="575700" cy="576000"/>
          </a:xfrm>
          <a:prstGeom prst="ellipse">
            <a:avLst/>
          </a:prstGeom>
          <a:solidFill>
            <a:srgbClr val="FF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5"/>
          <p:cNvSpPr txBox="1"/>
          <p:nvPr userDrawn="1"/>
        </p:nvSpPr>
        <p:spPr>
          <a:xfrm>
            <a:off x="191936" y="213075"/>
            <a:ext cx="6500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4.jpg"/><Relationship Id="rId4" Type="http://schemas.openxmlformats.org/officeDocument/2006/relationships/image" Target="../media/image43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7" Type="http://schemas.openxmlformats.org/officeDocument/2006/relationships/image" Target="../media/image54.jp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3.jpg"/><Relationship Id="rId5" Type="http://schemas.openxmlformats.org/officeDocument/2006/relationships/image" Target="../media/image52.jpg"/><Relationship Id="rId4" Type="http://schemas.openxmlformats.org/officeDocument/2006/relationships/image" Target="../media/image51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937924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360云盘\03-doing\pptx 图片\22-实用沟通技能（布衣公子作品）2012.11.04版@teliss\幻灯片65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32104" y="1215000"/>
            <a:ext cx="4320000" cy="243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Documents and Settings\t11318\桌面\未标题-2 拷贝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99936" y="1211636"/>
            <a:ext cx="4320000" cy="2433375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8"/>
          <p:cNvSpPr txBox="1"/>
          <p:nvPr/>
        </p:nvSpPr>
        <p:spPr>
          <a:xfrm>
            <a:off x="982138" y="157728"/>
            <a:ext cx="49698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2.2 </a:t>
            </a:r>
            <a:r>
              <a:rPr lang="zh-CN" altLang="en-US" sz="2200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封底设计的要点</a:t>
            </a:r>
          </a:p>
        </p:txBody>
      </p:sp>
      <p:sp>
        <p:nvSpPr>
          <p:cNvPr id="23" name="TextBox 6"/>
          <p:cNvSpPr txBox="1"/>
          <p:nvPr/>
        </p:nvSpPr>
        <p:spPr>
          <a:xfrm>
            <a:off x="982149" y="3920628"/>
            <a:ext cx="10985807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一般人可能会忽略封底的设计，因为封底毕竟只是表达感谢和保留作者信息，没有太大的作用。但是，如果我们要让自己的</a:t>
            </a:r>
            <a:r>
              <a:rPr lang="en-US" altLang="zh-CN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在整体上形成一个</a:t>
            </a:r>
            <a:r>
              <a:rPr lang="zh-CN" altLang="en-US" sz="1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统一的风格</a:t>
            </a: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，我们需要专门针对每一个</a:t>
            </a:r>
            <a:r>
              <a:rPr lang="en-US" altLang="zh-CN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设计封底。</a:t>
            </a:r>
            <a:endParaRPr lang="zh-CN" altLang="zh-CN" sz="1600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6"/>
          <p:cNvSpPr txBox="1"/>
          <p:nvPr/>
        </p:nvSpPr>
        <p:spPr>
          <a:xfrm>
            <a:off x="982148" y="4805204"/>
            <a:ext cx="10985807" cy="1648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30000"/>
              </a:lnSpc>
              <a:spcAft>
                <a:spcPts val="300"/>
              </a:spcAft>
              <a:buFont typeface="+mj-ea"/>
              <a:buAutoNum type="circleNumDbPlain"/>
            </a:pP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封底的设计要和封面保持不同，避免给人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偷懒</a:t>
            </a: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的感觉；</a:t>
            </a:r>
            <a:endParaRPr lang="en-US" altLang="zh-CN" b="1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30000"/>
              </a:lnSpc>
              <a:spcAft>
                <a:spcPts val="300"/>
              </a:spcAft>
              <a:buFont typeface="+mj-ea"/>
              <a:buAutoNum type="circleNumDbPlain"/>
            </a:pP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封底的设计在</a:t>
            </a:r>
            <a:r>
              <a:rPr lang="zh-CN" altLang="en-US" b="1" dirty="0">
                <a:solidFill>
                  <a:srgbClr val="92CE0C"/>
                </a:solidFill>
                <a:latin typeface="微软雅黑" pitchFamily="34" charset="-122"/>
                <a:ea typeface="微软雅黑" pitchFamily="34" charset="-122"/>
              </a:rPr>
              <a:t>颜色、字体、布局</a:t>
            </a: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等方面要和封面保持一致；</a:t>
            </a:r>
            <a:endParaRPr lang="en-US" altLang="zh-CN" b="1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30000"/>
              </a:lnSpc>
              <a:spcAft>
                <a:spcPts val="300"/>
              </a:spcAft>
              <a:buFont typeface="+mj-ea"/>
              <a:buAutoNum type="circleNumDbPlain"/>
            </a:pP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封底的图片（非指作者照片）同样需要和</a:t>
            </a:r>
            <a:r>
              <a:rPr lang="en-US" altLang="zh-CN" b="1" dirty="0">
                <a:solidFill>
                  <a:srgbClr val="92CE0C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b="1" dirty="0">
                <a:solidFill>
                  <a:srgbClr val="92CE0C"/>
                </a:solidFill>
                <a:latin typeface="微软雅黑" pitchFamily="34" charset="-122"/>
                <a:ea typeface="微软雅黑" pitchFamily="34" charset="-122"/>
              </a:rPr>
              <a:t>主题</a:t>
            </a: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保持一致，或选择</a:t>
            </a:r>
            <a:r>
              <a:rPr lang="zh-CN" altLang="en-US" b="1" dirty="0">
                <a:solidFill>
                  <a:srgbClr val="92CE0C"/>
                </a:solidFill>
                <a:latin typeface="微软雅黑" pitchFamily="34" charset="-122"/>
                <a:ea typeface="微软雅黑" pitchFamily="34" charset="-122"/>
              </a:rPr>
              <a:t>表达致谢</a:t>
            </a: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的图片；</a:t>
            </a:r>
            <a:endParaRPr lang="en-US" altLang="zh-CN" b="1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30000"/>
              </a:lnSpc>
              <a:spcAft>
                <a:spcPts val="300"/>
              </a:spcAft>
              <a:buFont typeface="+mj-ea"/>
              <a:buAutoNum type="circleNumDbPlain"/>
            </a:pP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如果觉得设计封底太麻烦，可以为自己精心设计一个</a:t>
            </a:r>
            <a:r>
              <a:rPr lang="zh-CN" altLang="en-US" b="1" dirty="0">
                <a:solidFill>
                  <a:srgbClr val="92CE0C"/>
                </a:solidFill>
                <a:latin typeface="微软雅黑" pitchFamily="34" charset="-122"/>
                <a:ea typeface="微软雅黑" pitchFamily="34" charset="-122"/>
              </a:rPr>
              <a:t>通用的封底</a:t>
            </a: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（如上图）。</a:t>
            </a:r>
            <a:endParaRPr lang="en-US" altLang="zh-CN" b="1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804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F:\360云盘\03-doing\pptx 图片\31-面试官技能训（布衣公子作品）2013.01.18版@teliss\幻灯片65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63952" y="1124744"/>
            <a:ext cx="4320000" cy="243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F:\360云盘\03-doing\pptx 图片\23-标准管理实务（布衣公子作品）2012.11.11版@teliss\幻灯片39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2138" y="3931159"/>
            <a:ext cx="4320000" cy="243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F:\360云盘\03-doing\pptx 图片\33-员工培训实务（布衣公子作品）2013.02.06版@teliss\幻灯片59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2138" y="1128130"/>
            <a:ext cx="4320000" cy="2428103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5" descr="C:\Documents and Settings\t11318\桌面\未标题-2 拷贝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63952" y="3934544"/>
            <a:ext cx="4320000" cy="2426625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8"/>
          <p:cNvSpPr txBox="1"/>
          <p:nvPr/>
        </p:nvSpPr>
        <p:spPr>
          <a:xfrm>
            <a:off x="982138" y="157728"/>
            <a:ext cx="49698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1.3 </a:t>
            </a:r>
            <a:r>
              <a:rPr lang="zh-CN" altLang="en-US" sz="2200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各种类型的封底举例</a:t>
            </a:r>
          </a:p>
        </p:txBody>
      </p:sp>
      <p:sp>
        <p:nvSpPr>
          <p:cNvPr id="9" name="椭圆 8"/>
          <p:cNvSpPr/>
          <p:nvPr/>
        </p:nvSpPr>
        <p:spPr>
          <a:xfrm>
            <a:off x="4955734" y="3212976"/>
            <a:ext cx="288032" cy="2880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10" name="椭圆 9"/>
          <p:cNvSpPr/>
          <p:nvPr/>
        </p:nvSpPr>
        <p:spPr>
          <a:xfrm>
            <a:off x="5702052" y="3212976"/>
            <a:ext cx="288032" cy="2880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11" name="椭圆 10"/>
          <p:cNvSpPr/>
          <p:nvPr/>
        </p:nvSpPr>
        <p:spPr>
          <a:xfrm>
            <a:off x="4955734" y="4005064"/>
            <a:ext cx="288032" cy="2880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12" name="椭圆 11"/>
          <p:cNvSpPr/>
          <p:nvPr/>
        </p:nvSpPr>
        <p:spPr>
          <a:xfrm>
            <a:off x="5735960" y="4005064"/>
            <a:ext cx="288032" cy="2880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13" name="TextBox 6"/>
          <p:cNvSpPr txBox="1"/>
          <p:nvPr/>
        </p:nvSpPr>
        <p:spPr>
          <a:xfrm>
            <a:off x="10272475" y="4757642"/>
            <a:ext cx="1695481" cy="1603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①左右图文型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②简单设计型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③</a:t>
            </a: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win8</a:t>
            </a: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风格型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④艺术设计型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6611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F:\360云盘\03-doing\pptx 图片\35-员工关系管理（布衣公子作品）2013.02.20版@teliss\幻灯片63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23430" y="1844824"/>
            <a:ext cx="5617186" cy="31572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8"/>
          <p:cNvSpPr txBox="1"/>
          <p:nvPr/>
        </p:nvSpPr>
        <p:spPr>
          <a:xfrm>
            <a:off x="982138" y="157728"/>
            <a:ext cx="49698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1.4 </a:t>
            </a:r>
            <a:r>
              <a:rPr lang="zh-CN" altLang="en-US" sz="2200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封底设计的灵感来源</a:t>
            </a:r>
          </a:p>
        </p:txBody>
      </p:sp>
      <p:sp>
        <p:nvSpPr>
          <p:cNvPr id="14" name="TextBox 6"/>
          <p:cNvSpPr txBox="1"/>
          <p:nvPr/>
        </p:nvSpPr>
        <p:spPr>
          <a:xfrm>
            <a:off x="982149" y="5963970"/>
            <a:ext cx="10985807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同设计封面一样，我设计封底的经验是：</a:t>
            </a:r>
            <a:r>
              <a:rPr lang="zh-CN" altLang="en-US" b="1" dirty="0">
                <a:solidFill>
                  <a:srgbClr val="92CE0C"/>
                </a:solidFill>
                <a:latin typeface="微软雅黑" pitchFamily="34" charset="-122"/>
                <a:ea typeface="微软雅黑" pitchFamily="34" charset="-122"/>
              </a:rPr>
              <a:t>①模仿</a:t>
            </a:r>
            <a:r>
              <a:rPr lang="en-US" altLang="zh-CN" b="1" dirty="0">
                <a:solidFill>
                  <a:srgbClr val="92CE0C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b="1" dirty="0">
                <a:solidFill>
                  <a:srgbClr val="92CE0C"/>
                </a:solidFill>
                <a:latin typeface="微软雅黑" pitchFamily="34" charset="-122"/>
                <a:ea typeface="微软雅黑" pitchFamily="34" charset="-122"/>
              </a:rPr>
              <a:t>微创新；②查阅大量素材，激发灵感。</a:t>
            </a:r>
            <a:endParaRPr lang="zh-CN" altLang="zh-CN" b="1" dirty="0">
              <a:solidFill>
                <a:srgbClr val="92CE0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燕尾形 2"/>
          <p:cNvSpPr/>
          <p:nvPr/>
        </p:nvSpPr>
        <p:spPr>
          <a:xfrm>
            <a:off x="5380554" y="2847814"/>
            <a:ext cx="432048" cy="1152128"/>
          </a:xfrm>
          <a:prstGeom prst="chevron">
            <a:avLst/>
          </a:prstGeom>
          <a:solidFill>
            <a:srgbClr val="92CE0C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026" name="Picture 2" descr="C:\Documents and Settings\t11318\桌面\11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82139" y="1845733"/>
            <a:ext cx="4184818" cy="31572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0364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8472264" y="2420888"/>
            <a:ext cx="2952328" cy="576064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标题栏设计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2423592" y="3609020"/>
            <a:ext cx="2952328" cy="576064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封底设计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6816080" y="3609020"/>
            <a:ext cx="2952328" cy="576064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过渡页设计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4619836" y="4797152"/>
            <a:ext cx="2952328" cy="576064"/>
          </a:xfrm>
          <a:prstGeom prst="roundRect">
            <a:avLst/>
          </a:prstGeom>
          <a:solidFill>
            <a:srgbClr val="92CE0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目录页设计</a:t>
            </a:r>
          </a:p>
        </p:txBody>
      </p:sp>
      <p:sp>
        <p:nvSpPr>
          <p:cNvPr id="8" name="椭圆 7"/>
          <p:cNvSpPr/>
          <p:nvPr/>
        </p:nvSpPr>
        <p:spPr>
          <a:xfrm>
            <a:off x="4447656" y="1212794"/>
            <a:ext cx="288032" cy="28803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951984" y="1484784"/>
            <a:ext cx="288032" cy="288032"/>
          </a:xfrm>
          <a:prstGeom prst="ellipse">
            <a:avLst/>
          </a:prstGeom>
          <a:solidFill>
            <a:srgbClr val="92CE0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393363" y="1212794"/>
            <a:ext cx="288032" cy="28803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8800220" y="468651"/>
            <a:ext cx="288032" cy="28803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箭头连接符 12"/>
          <p:cNvCxnSpPr>
            <a:endCxn id="4" idx="0"/>
          </p:cNvCxnSpPr>
          <p:nvPr/>
        </p:nvCxnSpPr>
        <p:spPr>
          <a:xfrm flipH="1">
            <a:off x="3899756" y="1500826"/>
            <a:ext cx="612068" cy="2108194"/>
          </a:xfrm>
          <a:prstGeom prst="straightConnector1">
            <a:avLst/>
          </a:prstGeom>
          <a:ln w="22225">
            <a:solidFill>
              <a:schemeClr val="bg1">
                <a:lumMod val="65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>
            <a:stCxn id="9" idx="4"/>
          </p:cNvCxnSpPr>
          <p:nvPr/>
        </p:nvCxnSpPr>
        <p:spPr>
          <a:xfrm>
            <a:off x="6096000" y="1772816"/>
            <a:ext cx="0" cy="3024336"/>
          </a:xfrm>
          <a:prstGeom prst="straightConnector1">
            <a:avLst/>
          </a:prstGeom>
          <a:ln w="22225">
            <a:solidFill>
              <a:srgbClr val="92CE0C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>
            <a:endCxn id="5" idx="0"/>
          </p:cNvCxnSpPr>
          <p:nvPr/>
        </p:nvCxnSpPr>
        <p:spPr>
          <a:xfrm>
            <a:off x="7608168" y="1484784"/>
            <a:ext cx="684076" cy="2124236"/>
          </a:xfrm>
          <a:prstGeom prst="straightConnector1">
            <a:avLst/>
          </a:prstGeom>
          <a:ln w="22225">
            <a:solidFill>
              <a:schemeClr val="bg1">
                <a:lumMod val="65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>
            <a:stCxn id="11" idx="5"/>
            <a:endCxn id="3" idx="0"/>
          </p:cNvCxnSpPr>
          <p:nvPr/>
        </p:nvCxnSpPr>
        <p:spPr>
          <a:xfrm>
            <a:off x="9046082" y="714502"/>
            <a:ext cx="902357" cy="1706386"/>
          </a:xfrm>
          <a:prstGeom prst="straightConnector1">
            <a:avLst/>
          </a:prstGeom>
          <a:ln w="22225">
            <a:solidFill>
              <a:schemeClr val="bg1">
                <a:lumMod val="65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圆角矩形 16"/>
          <p:cNvSpPr/>
          <p:nvPr/>
        </p:nvSpPr>
        <p:spPr>
          <a:xfrm>
            <a:off x="767408" y="2420888"/>
            <a:ext cx="2952328" cy="576064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封面设计</a:t>
            </a:r>
          </a:p>
        </p:txBody>
      </p:sp>
      <p:sp>
        <p:nvSpPr>
          <p:cNvPr id="18" name="椭圆 17"/>
          <p:cNvSpPr/>
          <p:nvPr/>
        </p:nvSpPr>
        <p:spPr>
          <a:xfrm>
            <a:off x="3071664" y="468651"/>
            <a:ext cx="288032" cy="28803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9" name="直接箭头连接符 18"/>
          <p:cNvCxnSpPr>
            <a:stCxn id="18" idx="3"/>
            <a:endCxn id="17" idx="0"/>
          </p:cNvCxnSpPr>
          <p:nvPr/>
        </p:nvCxnSpPr>
        <p:spPr>
          <a:xfrm flipH="1">
            <a:off x="2243583" y="714502"/>
            <a:ext cx="870273" cy="1706386"/>
          </a:xfrm>
          <a:prstGeom prst="straightConnector1">
            <a:avLst/>
          </a:prstGeom>
          <a:ln w="22225">
            <a:solidFill>
              <a:schemeClr val="bg1">
                <a:lumMod val="65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1422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F:\360云盘\03-doing\pptx 图片\32-人才选用育留（布衣公子作品）2013.01.30版@teliss\幻灯片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357" y="1552723"/>
            <a:ext cx="7974000" cy="4485375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8"/>
          <p:cNvSpPr txBox="1"/>
          <p:nvPr/>
        </p:nvSpPr>
        <p:spPr>
          <a:xfrm>
            <a:off x="982138" y="157728"/>
            <a:ext cx="49698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3.1 </a:t>
            </a:r>
            <a:r>
              <a:rPr lang="zh-CN" altLang="en-US" sz="2200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目录页包含要素</a:t>
            </a:r>
          </a:p>
        </p:txBody>
      </p:sp>
      <p:sp>
        <p:nvSpPr>
          <p:cNvPr id="4" name="椭圆 3"/>
          <p:cNvSpPr/>
          <p:nvPr/>
        </p:nvSpPr>
        <p:spPr>
          <a:xfrm>
            <a:off x="8040216" y="2380238"/>
            <a:ext cx="288032" cy="2880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3</a:t>
            </a:r>
            <a:endParaRPr lang="zh-CN" altLang="en-US" dirty="0"/>
          </a:p>
        </p:txBody>
      </p:sp>
      <p:cxnSp>
        <p:nvCxnSpPr>
          <p:cNvPr id="6" name="直接连接符 5"/>
          <p:cNvCxnSpPr/>
          <p:nvPr/>
        </p:nvCxnSpPr>
        <p:spPr>
          <a:xfrm>
            <a:off x="8328248" y="2524254"/>
            <a:ext cx="1152128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9480376" y="2380238"/>
            <a:ext cx="0" cy="288032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9552384" y="233958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页码</a:t>
            </a:r>
          </a:p>
        </p:txBody>
      </p:sp>
      <p:sp>
        <p:nvSpPr>
          <p:cNvPr id="12" name="椭圆 11"/>
          <p:cNvSpPr/>
          <p:nvPr/>
        </p:nvSpPr>
        <p:spPr>
          <a:xfrm>
            <a:off x="2711624" y="5332566"/>
            <a:ext cx="288032" cy="2880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cxnSp>
        <p:nvCxnSpPr>
          <p:cNvPr id="13" name="直接连接符 12"/>
          <p:cNvCxnSpPr>
            <a:stCxn id="12" idx="6"/>
          </p:cNvCxnSpPr>
          <p:nvPr/>
        </p:nvCxnSpPr>
        <p:spPr>
          <a:xfrm>
            <a:off x="2999656" y="5476582"/>
            <a:ext cx="6480720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9480376" y="5332566"/>
            <a:ext cx="0" cy="288032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9552384" y="5291916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页面标识</a:t>
            </a:r>
          </a:p>
        </p:txBody>
      </p:sp>
      <p:sp>
        <p:nvSpPr>
          <p:cNvPr id="29" name="椭圆 28"/>
          <p:cNvSpPr/>
          <p:nvPr/>
        </p:nvSpPr>
        <p:spPr>
          <a:xfrm>
            <a:off x="6384032" y="4396462"/>
            <a:ext cx="288032" cy="2880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cxnSp>
        <p:nvCxnSpPr>
          <p:cNvPr id="30" name="直接连接符 29"/>
          <p:cNvCxnSpPr>
            <a:stCxn id="29" idx="6"/>
          </p:cNvCxnSpPr>
          <p:nvPr/>
        </p:nvCxnSpPr>
        <p:spPr>
          <a:xfrm>
            <a:off x="6672064" y="4540478"/>
            <a:ext cx="2808312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9480376" y="4396462"/>
            <a:ext cx="0" cy="288032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9552384" y="4355812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2872652739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982138" y="157728"/>
            <a:ext cx="49698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3.2 </a:t>
            </a:r>
            <a:r>
              <a:rPr lang="zh-CN" altLang="en-US" sz="2200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目录设计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→①几种不同类型目录</a:t>
            </a:r>
          </a:p>
        </p:txBody>
      </p:sp>
      <p:sp>
        <p:nvSpPr>
          <p:cNvPr id="23" name="TextBox 6"/>
          <p:cNvSpPr txBox="1"/>
          <p:nvPr/>
        </p:nvSpPr>
        <p:spPr>
          <a:xfrm>
            <a:off x="982149" y="1000366"/>
            <a:ext cx="10985807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目录即课题纲要。别小看目录的设计，</a:t>
            </a:r>
            <a:r>
              <a:rPr lang="zh-CN" altLang="en-US" sz="1600" b="1" dirty="0">
                <a:solidFill>
                  <a:srgbClr val="92CE0C"/>
                </a:solidFill>
                <a:latin typeface="微软雅黑" pitchFamily="34" charset="-122"/>
                <a:ea typeface="微软雅黑" pitchFamily="34" charset="-122"/>
              </a:rPr>
              <a:t>她往往能展示</a:t>
            </a:r>
            <a:r>
              <a:rPr lang="en-US" altLang="zh-CN" sz="1600" b="1" dirty="0">
                <a:solidFill>
                  <a:srgbClr val="92CE0C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b="1" dirty="0">
                <a:solidFill>
                  <a:srgbClr val="92CE0C"/>
                </a:solidFill>
                <a:latin typeface="微软雅黑" pitchFamily="34" charset="-122"/>
                <a:ea typeface="微软雅黑" pitchFamily="34" charset="-122"/>
              </a:rPr>
              <a:t>设计者的真正水平</a:t>
            </a: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600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153104" y="4300102"/>
            <a:ext cx="1964512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传统型目录</a:t>
            </a:r>
            <a:endParaRPr lang="zh-CN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TextBox 6"/>
          <p:cNvSpPr txBox="1"/>
          <p:nvPr/>
        </p:nvSpPr>
        <p:spPr>
          <a:xfrm>
            <a:off x="4063700" y="4797152"/>
            <a:ext cx="1872208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图文型目录</a:t>
            </a:r>
            <a:endParaRPr lang="zh-CN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TextBox 6"/>
          <p:cNvSpPr txBox="1"/>
          <p:nvPr/>
        </p:nvSpPr>
        <p:spPr>
          <a:xfrm>
            <a:off x="6672064" y="5240332"/>
            <a:ext cx="180020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图表型目录</a:t>
            </a:r>
            <a:endParaRPr lang="zh-CN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5" name="Picture 6" descr="F:\360云盘\03-doing\38-揭秘品牌建设（布衣公子作品）2013.03.08版@teliss\幻灯片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360" y="1916843"/>
            <a:ext cx="3600000" cy="2023419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7" descr="C:\Documents and Settings\t11318\桌面\压力管理(1)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29932" y="2420899"/>
            <a:ext cx="3600000" cy="2023419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3" descr="F:\360云盘\03-doing\30-组织管理实务（布衣公子作品）2013.01.11版@teliss\幻灯片2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25327" y="4752534"/>
            <a:ext cx="3600000" cy="2025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F:\360云盘\03-doing\pptx 图片\28-简明薪酬设计（布衣公子作品）2012.12.22版@teliss\幻灯片2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90492" y="3313374"/>
            <a:ext cx="3600000" cy="2025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6"/>
          <p:cNvSpPr txBox="1"/>
          <p:nvPr/>
        </p:nvSpPr>
        <p:spPr>
          <a:xfrm>
            <a:off x="9290392" y="5661182"/>
            <a:ext cx="180020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创意型目录</a:t>
            </a:r>
            <a:endParaRPr lang="zh-CN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3876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t11318\桌面\1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12632">
            <a:off x="7358213" y="2916485"/>
            <a:ext cx="4320000" cy="243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F:\360云盘\03-doing\pptx 图片\22-实用沟通技能（布衣公子作品）2012.11.04版@teliss\幻灯片2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30390" y="1744785"/>
            <a:ext cx="4320000" cy="243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8"/>
          <p:cNvSpPr txBox="1"/>
          <p:nvPr/>
        </p:nvSpPr>
        <p:spPr>
          <a:xfrm>
            <a:off x="982138" y="157728"/>
            <a:ext cx="49698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3.2 </a:t>
            </a:r>
            <a:r>
              <a:rPr lang="zh-CN" altLang="en-US" sz="2200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目录设计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→②各种类型目录的设计</a:t>
            </a:r>
          </a:p>
        </p:txBody>
      </p:sp>
      <p:sp>
        <p:nvSpPr>
          <p:cNvPr id="23" name="TextBox 6"/>
          <p:cNvSpPr txBox="1"/>
          <p:nvPr/>
        </p:nvSpPr>
        <p:spPr>
          <a:xfrm>
            <a:off x="1442080" y="1000355"/>
            <a:ext cx="10525866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传统型目录：</a:t>
            </a:r>
            <a:r>
              <a:rPr lang="zh-CN" altLang="en-US" b="1" dirty="0">
                <a:solidFill>
                  <a:srgbClr val="92CE0C"/>
                </a:solidFill>
                <a:latin typeface="微软雅黑" pitchFamily="34" charset="-122"/>
                <a:ea typeface="微软雅黑" pitchFamily="34" charset="-122"/>
              </a:rPr>
              <a:t>局部设计出新意，画面不足配上图。</a:t>
            </a:r>
            <a:endParaRPr lang="en-US" altLang="zh-CN" b="1" dirty="0">
              <a:solidFill>
                <a:srgbClr val="92CE0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82039" y="1026545"/>
            <a:ext cx="360040" cy="360040"/>
            <a:chOff x="2030723" y="1736812"/>
            <a:chExt cx="360040" cy="360040"/>
          </a:xfrm>
        </p:grpSpPr>
        <p:sp>
          <p:nvSpPr>
            <p:cNvPr id="3" name="椭圆 2"/>
            <p:cNvSpPr/>
            <p:nvPr/>
          </p:nvSpPr>
          <p:spPr>
            <a:xfrm>
              <a:off x="2030723" y="1736812"/>
              <a:ext cx="360040" cy="360040"/>
            </a:xfrm>
            <a:prstGeom prst="ellipse">
              <a:avLst/>
            </a:prstGeom>
            <a:solidFill>
              <a:srgbClr val="9BD1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" name="燕尾形 3"/>
            <p:cNvSpPr/>
            <p:nvPr/>
          </p:nvSpPr>
          <p:spPr>
            <a:xfrm>
              <a:off x="2138735" y="1808832"/>
              <a:ext cx="144016" cy="216000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027" name="Picture 3" descr="F:\360云盘\03-doing\pptx 图片\31-面试官技能训（布衣公子作品）2013.01.18版@teliss\幻灯片2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162168">
            <a:off x="616207" y="3686813"/>
            <a:ext cx="4320000" cy="243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733780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982138" y="157728"/>
            <a:ext cx="49698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3.2 </a:t>
            </a:r>
            <a:r>
              <a:rPr lang="zh-CN" altLang="en-US" sz="2200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目录设计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→②各种类型目录的设计</a:t>
            </a:r>
          </a:p>
        </p:txBody>
      </p:sp>
      <p:sp>
        <p:nvSpPr>
          <p:cNvPr id="23" name="TextBox 6"/>
          <p:cNvSpPr txBox="1"/>
          <p:nvPr/>
        </p:nvSpPr>
        <p:spPr>
          <a:xfrm>
            <a:off x="1442080" y="1000355"/>
            <a:ext cx="10525866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图文型目录：</a:t>
            </a:r>
            <a:r>
              <a:rPr lang="zh-CN" altLang="en-US" b="1" dirty="0">
                <a:solidFill>
                  <a:srgbClr val="92CE0C"/>
                </a:solidFill>
                <a:latin typeface="微软雅黑" pitchFamily="34" charset="-122"/>
                <a:ea typeface="微软雅黑" pitchFamily="34" charset="-122"/>
              </a:rPr>
              <a:t>一图一文绝妙配，各种组合显创意。</a:t>
            </a:r>
            <a:endParaRPr lang="en-US" altLang="zh-CN" b="1" dirty="0">
              <a:solidFill>
                <a:srgbClr val="92CE0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82039" y="1026545"/>
            <a:ext cx="360040" cy="360040"/>
            <a:chOff x="2030723" y="1736812"/>
            <a:chExt cx="360040" cy="360040"/>
          </a:xfrm>
        </p:grpSpPr>
        <p:sp>
          <p:nvSpPr>
            <p:cNvPr id="3" name="椭圆 2"/>
            <p:cNvSpPr/>
            <p:nvPr/>
          </p:nvSpPr>
          <p:spPr>
            <a:xfrm>
              <a:off x="2030723" y="1736812"/>
              <a:ext cx="360040" cy="360040"/>
            </a:xfrm>
            <a:prstGeom prst="ellipse">
              <a:avLst/>
            </a:prstGeom>
            <a:solidFill>
              <a:srgbClr val="9BD1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" name="燕尾形 3"/>
            <p:cNvSpPr/>
            <p:nvPr/>
          </p:nvSpPr>
          <p:spPr>
            <a:xfrm>
              <a:off x="2138735" y="1808832"/>
              <a:ext cx="144016" cy="216000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2050" name="Picture 2" descr="F:\360云盘\03-doing\pptx 图片\23-标准管理实务（布衣公子作品）2012.11.11版@teliss\幻灯片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36160" y="4077072"/>
            <a:ext cx="4320000" cy="243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F:\360云盘\03-doing\pptx 图片\杂\企业文化目录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360" y="4077072"/>
            <a:ext cx="4320000" cy="243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Documents and Settings\t11318\桌面\01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35760" y="1857648"/>
            <a:ext cx="4320000" cy="243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638556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982138" y="157728"/>
            <a:ext cx="49698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3.2 </a:t>
            </a:r>
            <a:r>
              <a:rPr lang="zh-CN" altLang="en-US" sz="2200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目录设计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→②各种类型目录的设计</a:t>
            </a:r>
          </a:p>
        </p:txBody>
      </p:sp>
      <p:sp>
        <p:nvSpPr>
          <p:cNvPr id="23" name="TextBox 6"/>
          <p:cNvSpPr txBox="1"/>
          <p:nvPr/>
        </p:nvSpPr>
        <p:spPr>
          <a:xfrm>
            <a:off x="1442080" y="1000355"/>
            <a:ext cx="10525866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图表型目录：</a:t>
            </a:r>
            <a:r>
              <a:rPr lang="zh-CN" altLang="en-US" b="1" dirty="0">
                <a:solidFill>
                  <a:srgbClr val="92CE0C"/>
                </a:solidFill>
                <a:latin typeface="微软雅黑" pitchFamily="34" charset="-122"/>
                <a:ea typeface="微软雅黑" pitchFamily="34" charset="-122"/>
              </a:rPr>
              <a:t>严谨图表灵活用，信手拈来有创意。</a:t>
            </a:r>
            <a:endParaRPr lang="en-US" altLang="zh-CN" b="1" dirty="0">
              <a:solidFill>
                <a:srgbClr val="92CE0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82039" y="1026545"/>
            <a:ext cx="360040" cy="360040"/>
            <a:chOff x="2030723" y="1736812"/>
            <a:chExt cx="360040" cy="360040"/>
          </a:xfrm>
        </p:grpSpPr>
        <p:sp>
          <p:nvSpPr>
            <p:cNvPr id="3" name="椭圆 2"/>
            <p:cNvSpPr/>
            <p:nvPr/>
          </p:nvSpPr>
          <p:spPr>
            <a:xfrm>
              <a:off x="2030723" y="1736812"/>
              <a:ext cx="360040" cy="360040"/>
            </a:xfrm>
            <a:prstGeom prst="ellipse">
              <a:avLst/>
            </a:prstGeom>
            <a:solidFill>
              <a:srgbClr val="9BD1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" name="燕尾形 3"/>
            <p:cNvSpPr/>
            <p:nvPr/>
          </p:nvSpPr>
          <p:spPr>
            <a:xfrm>
              <a:off x="2138735" y="1808832"/>
              <a:ext cx="144016" cy="216000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6" name="Picture 2" descr="F:\360云盘\03-doing\pptx 图片\32-人才选用育留（布衣公子作品）2013.01.30版@teliss\幻灯片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773199">
            <a:off x="634604" y="3509356"/>
            <a:ext cx="4320000" cy="243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F:\360云盘\03-doing\30-组织管理实务（布衣公子作品）2013.01.11版@teliss\幻灯片2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40000">
            <a:off x="7176799" y="3536875"/>
            <a:ext cx="4320000" cy="243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F:\360云盘\03-doing\pptx 图片\34-员工招聘实务（布衣公子作品）2013.02.15版@teliss\幻灯片2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05702" y="1777274"/>
            <a:ext cx="4320000" cy="2428103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191260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360云盘\03-doing\pptx 图片\杂\40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1384" y="1863096"/>
            <a:ext cx="4320000" cy="243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8"/>
          <p:cNvSpPr txBox="1"/>
          <p:nvPr/>
        </p:nvSpPr>
        <p:spPr>
          <a:xfrm>
            <a:off x="982138" y="157728"/>
            <a:ext cx="49698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3.2 </a:t>
            </a:r>
            <a:r>
              <a:rPr lang="zh-CN" altLang="en-US" sz="2200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目录设计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→②各种类型目录的设计</a:t>
            </a:r>
          </a:p>
        </p:txBody>
      </p:sp>
      <p:sp>
        <p:nvSpPr>
          <p:cNvPr id="23" name="TextBox 6"/>
          <p:cNvSpPr txBox="1"/>
          <p:nvPr/>
        </p:nvSpPr>
        <p:spPr>
          <a:xfrm>
            <a:off x="1442080" y="1000355"/>
            <a:ext cx="10525866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创意型目录：</a:t>
            </a:r>
            <a:r>
              <a:rPr lang="zh-CN" altLang="en-US" b="1" dirty="0">
                <a:solidFill>
                  <a:srgbClr val="92CE0C"/>
                </a:solidFill>
                <a:latin typeface="微软雅黑" pitchFamily="34" charset="-122"/>
                <a:ea typeface="微软雅黑" pitchFamily="34" charset="-122"/>
              </a:rPr>
              <a:t>灵感恣肆如泉涌，天马行空想象力。</a:t>
            </a:r>
            <a:endParaRPr lang="en-US" altLang="zh-CN" b="1" dirty="0">
              <a:solidFill>
                <a:srgbClr val="92CE0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82039" y="1026545"/>
            <a:ext cx="360040" cy="360040"/>
            <a:chOff x="2030723" y="1736812"/>
            <a:chExt cx="360040" cy="360040"/>
          </a:xfrm>
        </p:grpSpPr>
        <p:sp>
          <p:nvSpPr>
            <p:cNvPr id="3" name="椭圆 2"/>
            <p:cNvSpPr/>
            <p:nvPr/>
          </p:nvSpPr>
          <p:spPr>
            <a:xfrm>
              <a:off x="2030723" y="1736812"/>
              <a:ext cx="360040" cy="360040"/>
            </a:xfrm>
            <a:prstGeom prst="ellipse">
              <a:avLst/>
            </a:prstGeom>
            <a:solidFill>
              <a:srgbClr val="9BD1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" name="燕尾形 3"/>
            <p:cNvSpPr/>
            <p:nvPr/>
          </p:nvSpPr>
          <p:spPr>
            <a:xfrm>
              <a:off x="2138735" y="1808832"/>
              <a:ext cx="144016" cy="216000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6" name="Picture 2" descr="F:\360云盘\03-doing\pptx 图片\33-员工培训实务（布衣公子作品）2013.02.06版@teliss\幻灯片2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64152" y="1673898"/>
            <a:ext cx="4320000" cy="2428103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F:\360云盘\03-doing\pptx 图片\28-简明薪酬设计（布衣公子作品）2012.12.22版@teliss\幻灯片2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07768" y="3879320"/>
            <a:ext cx="4320000" cy="243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338869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6902102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982138" y="157728"/>
            <a:ext cx="49698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3.3 </a:t>
            </a:r>
            <a:r>
              <a:rPr lang="zh-CN" altLang="en-US" sz="2200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目录页标识设计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6"/>
          <p:cNvSpPr txBox="1"/>
          <p:nvPr/>
        </p:nvSpPr>
        <p:spPr>
          <a:xfrm>
            <a:off x="982149" y="1000355"/>
            <a:ext cx="10985807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目录页标识设计的方法是：</a:t>
            </a:r>
            <a:r>
              <a:rPr lang="zh-CN" altLang="en-US" b="1" dirty="0">
                <a:solidFill>
                  <a:srgbClr val="92CE0C"/>
                </a:solidFill>
                <a:latin typeface="微软雅黑" pitchFamily="34" charset="-122"/>
                <a:ea typeface="微软雅黑" pitchFamily="34" charset="-122"/>
              </a:rPr>
              <a:t>灵活利用</a:t>
            </a:r>
            <a:r>
              <a:rPr lang="en-US" altLang="zh-CN" b="1" dirty="0">
                <a:solidFill>
                  <a:srgbClr val="92CE0C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b="1" dirty="0">
                <a:solidFill>
                  <a:srgbClr val="92CE0C"/>
                </a:solidFill>
                <a:latin typeface="微软雅黑" pitchFamily="34" charset="-122"/>
                <a:ea typeface="微软雅黑" pitchFamily="34" charset="-122"/>
              </a:rPr>
              <a:t>整体风格特征，将页面标识恰如其分地融入目录页当中。</a:t>
            </a:r>
            <a:endParaRPr lang="zh-CN" altLang="zh-CN" b="1" dirty="0">
              <a:solidFill>
                <a:srgbClr val="92CE0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5" name="Picture 6" descr="F:\360云盘\03-doing\38-揭秘品牌建设（布衣公子作品）2013.03.08版@teliss\幻灯片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7448" y="2519955"/>
            <a:ext cx="5040000" cy="2832787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F:\360云盘\03-doing\pptx 图片\杂\40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44072" y="2538216"/>
            <a:ext cx="5040000" cy="2835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6"/>
          <p:cNvSpPr txBox="1"/>
          <p:nvPr/>
        </p:nvSpPr>
        <p:spPr>
          <a:xfrm>
            <a:off x="982148" y="1484784"/>
            <a:ext cx="10985807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300"/>
              </a:spcAft>
            </a:pP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方法一：</a:t>
            </a:r>
            <a:r>
              <a:rPr lang="zh-CN" altLang="en-US" b="1" dirty="0">
                <a:solidFill>
                  <a:srgbClr val="92CE0C"/>
                </a:solidFill>
                <a:latin typeface="微软雅黑" pitchFamily="34" charset="-122"/>
                <a:ea typeface="微软雅黑" pitchFamily="34" charset="-122"/>
              </a:rPr>
              <a:t>页面标识放在大色块中。</a:t>
            </a:r>
            <a:endParaRPr lang="en-US" altLang="zh-CN" b="1" dirty="0">
              <a:solidFill>
                <a:srgbClr val="92CE0C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5370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F:\360云盘\03-doing\pptx 图片\31-面试官技能训（布衣公子作品）2013.01.18版@teliss\幻灯片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600000">
            <a:off x="1307061" y="3861049"/>
            <a:ext cx="4320000" cy="243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8"/>
          <p:cNvSpPr txBox="1"/>
          <p:nvPr/>
        </p:nvSpPr>
        <p:spPr>
          <a:xfrm>
            <a:off x="982138" y="157728"/>
            <a:ext cx="49698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3.3 </a:t>
            </a:r>
            <a:r>
              <a:rPr lang="zh-CN" altLang="en-US" sz="2200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目录页标识设计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6"/>
          <p:cNvSpPr txBox="1"/>
          <p:nvPr/>
        </p:nvSpPr>
        <p:spPr>
          <a:xfrm>
            <a:off x="982148" y="851402"/>
            <a:ext cx="10985807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300"/>
              </a:spcAft>
            </a:pP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方法二：</a:t>
            </a:r>
            <a:r>
              <a:rPr lang="zh-CN" altLang="en-US" b="1" dirty="0">
                <a:solidFill>
                  <a:srgbClr val="92CE0C"/>
                </a:solidFill>
                <a:latin typeface="微软雅黑" pitchFamily="34" charset="-122"/>
                <a:ea typeface="微软雅黑" pitchFamily="34" charset="-122"/>
              </a:rPr>
              <a:t>以边角点缀的形式呈现页面标识。</a:t>
            </a:r>
            <a:endParaRPr lang="en-US" altLang="zh-CN" b="1" dirty="0">
              <a:solidFill>
                <a:srgbClr val="92CE0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Picture 3" descr="C:\Documents and Settings\t11318\桌面\0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0" y="1719080"/>
            <a:ext cx="4320000" cy="243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8256600" y="2781288"/>
            <a:ext cx="3240000" cy="3240000"/>
            <a:chOff x="8259775" y="2781288"/>
            <a:chExt cx="3240000" cy="3240000"/>
          </a:xfrm>
        </p:grpSpPr>
        <p:grpSp>
          <p:nvGrpSpPr>
            <p:cNvPr id="6" name="组合 5"/>
            <p:cNvGrpSpPr/>
            <p:nvPr/>
          </p:nvGrpSpPr>
          <p:grpSpPr>
            <a:xfrm>
              <a:off x="8259775" y="2781288"/>
              <a:ext cx="3240000" cy="3240000"/>
              <a:chOff x="8259775" y="2781288"/>
              <a:chExt cx="3240000" cy="3240000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8277775" y="2799288"/>
                <a:ext cx="3204000" cy="3204000"/>
              </a:xfrm>
              <a:prstGeom prst="ellipse">
                <a:avLst/>
              </a:pr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9"/>
              <p:cNvSpPr/>
              <p:nvPr/>
            </p:nvSpPr>
            <p:spPr>
              <a:xfrm>
                <a:off x="8259775" y="2781288"/>
                <a:ext cx="3240000" cy="3240000"/>
              </a:xfrm>
              <a:custGeom>
                <a:avLst/>
                <a:gdLst/>
                <a:ahLst/>
                <a:cxnLst/>
                <a:rect l="l" t="t" r="r" b="b"/>
                <a:pathLst>
                  <a:path w="4464000" h="4464000">
                    <a:moveTo>
                      <a:pt x="2232000" y="72000"/>
                    </a:moveTo>
                    <a:cubicBezTo>
                      <a:pt x="1039065" y="72000"/>
                      <a:pt x="72000" y="1039065"/>
                      <a:pt x="72000" y="2232000"/>
                    </a:cubicBezTo>
                    <a:cubicBezTo>
                      <a:pt x="72000" y="3424935"/>
                      <a:pt x="1039065" y="4392000"/>
                      <a:pt x="2232000" y="4392000"/>
                    </a:cubicBezTo>
                    <a:cubicBezTo>
                      <a:pt x="3424935" y="4392000"/>
                      <a:pt x="4392000" y="3424935"/>
                      <a:pt x="4392000" y="2232000"/>
                    </a:cubicBezTo>
                    <a:cubicBezTo>
                      <a:pt x="4392000" y="1039065"/>
                      <a:pt x="3424935" y="72000"/>
                      <a:pt x="2232000" y="72000"/>
                    </a:cubicBezTo>
                    <a:close/>
                    <a:moveTo>
                      <a:pt x="2232000" y="0"/>
                    </a:moveTo>
                    <a:cubicBezTo>
                      <a:pt x="3464700" y="0"/>
                      <a:pt x="4464000" y="999300"/>
                      <a:pt x="4464000" y="2232000"/>
                    </a:cubicBezTo>
                    <a:cubicBezTo>
                      <a:pt x="4464000" y="3464700"/>
                      <a:pt x="3464700" y="4464000"/>
                      <a:pt x="2232000" y="4464000"/>
                    </a:cubicBezTo>
                    <a:cubicBezTo>
                      <a:pt x="999300" y="4464000"/>
                      <a:pt x="0" y="3464700"/>
                      <a:pt x="0" y="2232000"/>
                    </a:cubicBezTo>
                    <a:cubicBezTo>
                      <a:pt x="0" y="999300"/>
                      <a:pt x="999300" y="0"/>
                      <a:pt x="223200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  <a:shade val="30000"/>
                      <a:satMod val="115000"/>
                    </a:schemeClr>
                  </a:gs>
                  <a:gs pos="50000">
                    <a:schemeClr val="bg1">
                      <a:lumMod val="85000"/>
                      <a:shade val="67500"/>
                      <a:satMod val="115000"/>
                    </a:schemeClr>
                  </a:gs>
                  <a:gs pos="100000">
                    <a:schemeClr val="bg1">
                      <a:lumMod val="85000"/>
                      <a:shade val="100000"/>
                      <a:satMod val="11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椭圆 8"/>
            <p:cNvSpPr/>
            <p:nvPr/>
          </p:nvSpPr>
          <p:spPr>
            <a:xfrm>
              <a:off x="8277775" y="2799288"/>
              <a:ext cx="3204000" cy="3204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alpha val="0"/>
                  </a:schemeClr>
                </a:gs>
                <a:gs pos="100000">
                  <a:schemeClr val="bg1">
                    <a:alpha val="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23392" y="1547544"/>
            <a:ext cx="3240000" cy="3240000"/>
            <a:chOff x="626567" y="1547544"/>
            <a:chExt cx="3240000" cy="3240000"/>
          </a:xfrm>
        </p:grpSpPr>
        <p:grpSp>
          <p:nvGrpSpPr>
            <p:cNvPr id="11" name="组合 10"/>
            <p:cNvGrpSpPr/>
            <p:nvPr/>
          </p:nvGrpSpPr>
          <p:grpSpPr>
            <a:xfrm>
              <a:off x="626567" y="1547544"/>
              <a:ext cx="3240000" cy="3240000"/>
              <a:chOff x="626567" y="1547544"/>
              <a:chExt cx="3240000" cy="3240000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644567" y="1565544"/>
                <a:ext cx="3204000" cy="3204000"/>
              </a:xfrm>
              <a:prstGeom prst="ellipse">
                <a:avLst/>
              </a:pr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626567" y="1547544"/>
                <a:ext cx="3240000" cy="3240000"/>
              </a:xfrm>
              <a:custGeom>
                <a:avLst/>
                <a:gdLst/>
                <a:ahLst/>
                <a:cxnLst/>
                <a:rect l="l" t="t" r="r" b="b"/>
                <a:pathLst>
                  <a:path w="4464000" h="4464000">
                    <a:moveTo>
                      <a:pt x="2232000" y="72000"/>
                    </a:moveTo>
                    <a:cubicBezTo>
                      <a:pt x="1039065" y="72000"/>
                      <a:pt x="72000" y="1039065"/>
                      <a:pt x="72000" y="2232000"/>
                    </a:cubicBezTo>
                    <a:cubicBezTo>
                      <a:pt x="72000" y="3424935"/>
                      <a:pt x="1039065" y="4392000"/>
                      <a:pt x="2232000" y="4392000"/>
                    </a:cubicBezTo>
                    <a:cubicBezTo>
                      <a:pt x="3424935" y="4392000"/>
                      <a:pt x="4392000" y="3424935"/>
                      <a:pt x="4392000" y="2232000"/>
                    </a:cubicBezTo>
                    <a:cubicBezTo>
                      <a:pt x="4392000" y="1039065"/>
                      <a:pt x="3424935" y="72000"/>
                      <a:pt x="2232000" y="72000"/>
                    </a:cubicBezTo>
                    <a:close/>
                    <a:moveTo>
                      <a:pt x="2232000" y="0"/>
                    </a:moveTo>
                    <a:cubicBezTo>
                      <a:pt x="3464700" y="0"/>
                      <a:pt x="4464000" y="999300"/>
                      <a:pt x="4464000" y="2232000"/>
                    </a:cubicBezTo>
                    <a:cubicBezTo>
                      <a:pt x="4464000" y="3464700"/>
                      <a:pt x="3464700" y="4464000"/>
                      <a:pt x="2232000" y="4464000"/>
                    </a:cubicBezTo>
                    <a:cubicBezTo>
                      <a:pt x="999300" y="4464000"/>
                      <a:pt x="0" y="3464700"/>
                      <a:pt x="0" y="2232000"/>
                    </a:cubicBezTo>
                    <a:cubicBezTo>
                      <a:pt x="0" y="999300"/>
                      <a:pt x="999300" y="0"/>
                      <a:pt x="223200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  <a:shade val="30000"/>
                      <a:satMod val="115000"/>
                    </a:schemeClr>
                  </a:gs>
                  <a:gs pos="50000">
                    <a:schemeClr val="bg1">
                      <a:lumMod val="85000"/>
                      <a:shade val="67500"/>
                      <a:satMod val="115000"/>
                    </a:schemeClr>
                  </a:gs>
                  <a:gs pos="100000">
                    <a:schemeClr val="bg1">
                      <a:lumMod val="85000"/>
                      <a:shade val="100000"/>
                      <a:satMod val="11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>
                <a:solidFill>
                  <a:schemeClr val="bg1">
                    <a:lumMod val="75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椭圆 16"/>
            <p:cNvSpPr/>
            <p:nvPr/>
          </p:nvSpPr>
          <p:spPr>
            <a:xfrm>
              <a:off x="644567" y="1566264"/>
              <a:ext cx="3204000" cy="3204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alpha val="0"/>
                  </a:schemeClr>
                </a:gs>
                <a:gs pos="100000">
                  <a:schemeClr val="bg1">
                    <a:alpha val="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469749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982138" y="157728"/>
            <a:ext cx="49698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3.3 </a:t>
            </a:r>
            <a:r>
              <a:rPr lang="zh-CN" altLang="en-US" sz="2200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目录页标识设计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6"/>
          <p:cNvSpPr txBox="1"/>
          <p:nvPr/>
        </p:nvSpPr>
        <p:spPr>
          <a:xfrm>
            <a:off x="982148" y="851402"/>
            <a:ext cx="10985807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300"/>
              </a:spcAft>
            </a:pP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方法三：</a:t>
            </a:r>
            <a:r>
              <a:rPr lang="zh-CN" altLang="en-US" b="1" dirty="0">
                <a:solidFill>
                  <a:srgbClr val="92CE0C"/>
                </a:solidFill>
                <a:latin typeface="微软雅黑" pitchFamily="34" charset="-122"/>
                <a:ea typeface="微软雅黑" pitchFamily="34" charset="-122"/>
              </a:rPr>
              <a:t>页面标识借助其他页面要素融入版面。</a:t>
            </a:r>
            <a:endParaRPr lang="en-US" altLang="zh-CN" b="1" dirty="0">
              <a:solidFill>
                <a:srgbClr val="92CE0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098" name="Picture 2" descr="F:\360云盘\03-doing\pptx 图片\36-激励方法集萃（布衣公子作品）2013.02.28版@teliss\幻灯片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2138" y="1515038"/>
            <a:ext cx="6480000" cy="3642154"/>
          </a:xfrm>
          <a:prstGeom prst="rect">
            <a:avLst/>
          </a:prstGeom>
          <a:noFill/>
          <a:ln w="19050">
            <a:solidFill>
              <a:srgbClr val="92CE0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F:\360云盘\03-doing\pptx 图片\27-领导与领导力（布衣公子作品）2012.12.16版@teliss\幻灯片2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75920" y="2808336"/>
            <a:ext cx="6480000" cy="3645000"/>
          </a:xfrm>
          <a:prstGeom prst="rect">
            <a:avLst/>
          </a:prstGeom>
          <a:noFill/>
          <a:ln w="19050">
            <a:solidFill>
              <a:srgbClr val="92CE0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41324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982138" y="157728"/>
            <a:ext cx="49698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3.4 </a:t>
            </a:r>
            <a:r>
              <a:rPr lang="zh-CN" altLang="en-US" sz="2200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目录页页码设计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6"/>
          <p:cNvSpPr txBox="1"/>
          <p:nvPr/>
        </p:nvSpPr>
        <p:spPr>
          <a:xfrm>
            <a:off x="982150" y="1000366"/>
            <a:ext cx="3601693" cy="260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页码要求能够自动显示当前页数，因此必须在</a:t>
            </a: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母版</a:t>
            </a: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中设计页码，设计的方法是：</a:t>
            </a:r>
            <a:endParaRPr lang="en-US" altLang="zh-CN" sz="1600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将找一个有页码的</a:t>
            </a:r>
            <a:r>
              <a: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，将其母版中页码所对应的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en-US" altLang="zh-CN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&lt;#&gt;”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符号拷贝到自己</a:t>
            </a:r>
            <a:r>
              <a: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需要放页码的母版中对应位置就可以了。</a:t>
            </a:r>
            <a:endParaRPr lang="zh-CN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122" name="Picture 2" descr="C:\Documents and Settings\t11318\桌面\未标题-2 拷贝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86266" y="1124744"/>
            <a:ext cx="6682342" cy="4176464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5664312" y="3140968"/>
            <a:ext cx="3240000" cy="3240000"/>
            <a:chOff x="5706297" y="3280176"/>
            <a:chExt cx="3240000" cy="3240000"/>
          </a:xfrm>
        </p:grpSpPr>
        <p:grpSp>
          <p:nvGrpSpPr>
            <p:cNvPr id="9" name="组合 8"/>
            <p:cNvGrpSpPr/>
            <p:nvPr/>
          </p:nvGrpSpPr>
          <p:grpSpPr>
            <a:xfrm>
              <a:off x="5706297" y="3280176"/>
              <a:ext cx="3240000" cy="3240000"/>
              <a:chOff x="8259775" y="2781288"/>
              <a:chExt cx="3240000" cy="3240000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8277775" y="2799288"/>
                <a:ext cx="3204000" cy="3204000"/>
              </a:xfrm>
              <a:prstGeom prst="ellipse">
                <a:avLst/>
              </a:prstGeom>
              <a:blipFill dpi="0"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9"/>
              <p:cNvSpPr/>
              <p:nvPr/>
            </p:nvSpPr>
            <p:spPr>
              <a:xfrm>
                <a:off x="8259775" y="2781288"/>
                <a:ext cx="3240000" cy="3240000"/>
              </a:xfrm>
              <a:custGeom>
                <a:avLst/>
                <a:gdLst/>
                <a:ahLst/>
                <a:cxnLst/>
                <a:rect l="l" t="t" r="r" b="b"/>
                <a:pathLst>
                  <a:path w="4464000" h="4464000">
                    <a:moveTo>
                      <a:pt x="2232000" y="72000"/>
                    </a:moveTo>
                    <a:cubicBezTo>
                      <a:pt x="1039065" y="72000"/>
                      <a:pt x="72000" y="1039065"/>
                      <a:pt x="72000" y="2232000"/>
                    </a:cubicBezTo>
                    <a:cubicBezTo>
                      <a:pt x="72000" y="3424935"/>
                      <a:pt x="1039065" y="4392000"/>
                      <a:pt x="2232000" y="4392000"/>
                    </a:cubicBezTo>
                    <a:cubicBezTo>
                      <a:pt x="3424935" y="4392000"/>
                      <a:pt x="4392000" y="3424935"/>
                      <a:pt x="4392000" y="2232000"/>
                    </a:cubicBezTo>
                    <a:cubicBezTo>
                      <a:pt x="4392000" y="1039065"/>
                      <a:pt x="3424935" y="72000"/>
                      <a:pt x="2232000" y="72000"/>
                    </a:cubicBezTo>
                    <a:close/>
                    <a:moveTo>
                      <a:pt x="2232000" y="0"/>
                    </a:moveTo>
                    <a:cubicBezTo>
                      <a:pt x="3464700" y="0"/>
                      <a:pt x="4464000" y="999300"/>
                      <a:pt x="4464000" y="2232000"/>
                    </a:cubicBezTo>
                    <a:cubicBezTo>
                      <a:pt x="4464000" y="3464700"/>
                      <a:pt x="3464700" y="4464000"/>
                      <a:pt x="2232000" y="4464000"/>
                    </a:cubicBezTo>
                    <a:cubicBezTo>
                      <a:pt x="999300" y="4464000"/>
                      <a:pt x="0" y="3464700"/>
                      <a:pt x="0" y="2232000"/>
                    </a:cubicBezTo>
                    <a:cubicBezTo>
                      <a:pt x="0" y="999300"/>
                      <a:pt x="999300" y="0"/>
                      <a:pt x="223200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  <a:shade val="30000"/>
                      <a:satMod val="115000"/>
                    </a:schemeClr>
                  </a:gs>
                  <a:gs pos="50000">
                    <a:schemeClr val="bg1">
                      <a:lumMod val="85000"/>
                      <a:shade val="67500"/>
                      <a:satMod val="115000"/>
                    </a:schemeClr>
                  </a:gs>
                  <a:gs pos="100000">
                    <a:schemeClr val="bg1">
                      <a:lumMod val="85000"/>
                      <a:shade val="100000"/>
                      <a:satMod val="11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>
                <a:solidFill>
                  <a:schemeClr val="bg1">
                    <a:lumMod val="65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" name="椭圆 12"/>
            <p:cNvSpPr/>
            <p:nvPr/>
          </p:nvSpPr>
          <p:spPr>
            <a:xfrm>
              <a:off x="5724297" y="3298176"/>
              <a:ext cx="3204000" cy="3204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alpha val="0"/>
                  </a:schemeClr>
                </a:gs>
                <a:gs pos="100000">
                  <a:schemeClr val="bg1">
                    <a:alpha val="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30535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982138" y="157728"/>
            <a:ext cx="49698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3.4 </a:t>
            </a:r>
            <a:r>
              <a:rPr lang="zh-CN" altLang="en-US" sz="2200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目录页页码设计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6"/>
          <p:cNvSpPr txBox="1"/>
          <p:nvPr/>
        </p:nvSpPr>
        <p:spPr>
          <a:xfrm>
            <a:off x="982150" y="1000355"/>
            <a:ext cx="11018517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页码的摆放位置或方式也时时刻刻体现创意。以下为</a:t>
            </a:r>
            <a:r>
              <a:rPr lang="zh-CN" altLang="en-US" b="1" dirty="0">
                <a:solidFill>
                  <a:srgbClr val="92CE0C"/>
                </a:solidFill>
                <a:latin typeface="微软雅黑" pitchFamily="34" charset="-122"/>
                <a:ea typeface="微软雅黑" pitchFamily="34" charset="-122"/>
              </a:rPr>
              <a:t>页码放置的典型案例</a:t>
            </a: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（包括正文页的页码摆放）</a:t>
            </a:r>
            <a:endParaRPr lang="en-US" altLang="zh-CN" sz="1600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148" name="Picture 4" descr="F:\360云盘\03-doing\pptx 图片\38-揭秘品牌建设（布衣公子作品）2013.03.08版@teliss\幻灯片10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99936" y="3953236"/>
            <a:ext cx="4320000" cy="2428103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F:\360云盘\03-doing\pptx 图片\32-人才选用育留（布衣公子作品）2013.01.30版@teliss\幻灯片45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43772" y="2420888"/>
            <a:ext cx="4320000" cy="243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F:\360云盘\03-doing\pptx 图片\22-实用沟通技能（布衣公子作品）2012.11.04版@teliss\幻灯片2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32104" y="3429000"/>
            <a:ext cx="4320000" cy="243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416976" y="1926440"/>
            <a:ext cx="3014728" cy="3014728"/>
            <a:chOff x="420151" y="1926440"/>
            <a:chExt cx="3014728" cy="3014728"/>
          </a:xfrm>
        </p:grpSpPr>
        <p:grpSp>
          <p:nvGrpSpPr>
            <p:cNvPr id="15" name="组合 14"/>
            <p:cNvGrpSpPr/>
            <p:nvPr/>
          </p:nvGrpSpPr>
          <p:grpSpPr>
            <a:xfrm>
              <a:off x="420151" y="1926440"/>
              <a:ext cx="3014728" cy="3014728"/>
              <a:chOff x="626567" y="1547544"/>
              <a:chExt cx="3240000" cy="3240000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644567" y="1565544"/>
                <a:ext cx="3204000" cy="3204000"/>
              </a:xfrm>
              <a:prstGeom prst="ellipse">
                <a:avLst/>
              </a:pr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9"/>
              <p:cNvSpPr/>
              <p:nvPr/>
            </p:nvSpPr>
            <p:spPr>
              <a:xfrm>
                <a:off x="626567" y="1547544"/>
                <a:ext cx="3240000" cy="3240000"/>
              </a:xfrm>
              <a:custGeom>
                <a:avLst/>
                <a:gdLst/>
                <a:ahLst/>
                <a:cxnLst/>
                <a:rect l="l" t="t" r="r" b="b"/>
                <a:pathLst>
                  <a:path w="4464000" h="4464000">
                    <a:moveTo>
                      <a:pt x="2232000" y="72000"/>
                    </a:moveTo>
                    <a:cubicBezTo>
                      <a:pt x="1039065" y="72000"/>
                      <a:pt x="72000" y="1039065"/>
                      <a:pt x="72000" y="2232000"/>
                    </a:cubicBezTo>
                    <a:cubicBezTo>
                      <a:pt x="72000" y="3424935"/>
                      <a:pt x="1039065" y="4392000"/>
                      <a:pt x="2232000" y="4392000"/>
                    </a:cubicBezTo>
                    <a:cubicBezTo>
                      <a:pt x="3424935" y="4392000"/>
                      <a:pt x="4392000" y="3424935"/>
                      <a:pt x="4392000" y="2232000"/>
                    </a:cubicBezTo>
                    <a:cubicBezTo>
                      <a:pt x="4392000" y="1039065"/>
                      <a:pt x="3424935" y="72000"/>
                      <a:pt x="2232000" y="72000"/>
                    </a:cubicBezTo>
                    <a:close/>
                    <a:moveTo>
                      <a:pt x="2232000" y="0"/>
                    </a:moveTo>
                    <a:cubicBezTo>
                      <a:pt x="3464700" y="0"/>
                      <a:pt x="4464000" y="999300"/>
                      <a:pt x="4464000" y="2232000"/>
                    </a:cubicBezTo>
                    <a:cubicBezTo>
                      <a:pt x="4464000" y="3464700"/>
                      <a:pt x="3464700" y="4464000"/>
                      <a:pt x="2232000" y="4464000"/>
                    </a:cubicBezTo>
                    <a:cubicBezTo>
                      <a:pt x="999300" y="4464000"/>
                      <a:pt x="0" y="3464700"/>
                      <a:pt x="0" y="2232000"/>
                    </a:cubicBezTo>
                    <a:cubicBezTo>
                      <a:pt x="0" y="999300"/>
                      <a:pt x="999300" y="0"/>
                      <a:pt x="223200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  <a:shade val="30000"/>
                      <a:satMod val="115000"/>
                    </a:schemeClr>
                  </a:gs>
                  <a:gs pos="50000">
                    <a:schemeClr val="bg1">
                      <a:lumMod val="85000"/>
                      <a:shade val="67500"/>
                      <a:satMod val="115000"/>
                    </a:schemeClr>
                  </a:gs>
                  <a:gs pos="100000">
                    <a:schemeClr val="bg1">
                      <a:lumMod val="85000"/>
                      <a:shade val="100000"/>
                      <a:satMod val="11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>
                <a:solidFill>
                  <a:schemeClr val="bg1">
                    <a:lumMod val="75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" name="椭圆 31"/>
            <p:cNvSpPr/>
            <p:nvPr/>
          </p:nvSpPr>
          <p:spPr>
            <a:xfrm>
              <a:off x="436900" y="1943189"/>
              <a:ext cx="2981231" cy="2981231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alpha val="0"/>
                  </a:schemeClr>
                </a:gs>
                <a:gs pos="100000">
                  <a:schemeClr val="bg1">
                    <a:alpha val="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392155" y="1484795"/>
            <a:ext cx="2470439" cy="2470439"/>
            <a:chOff x="7395319" y="1484784"/>
            <a:chExt cx="2470439" cy="2470439"/>
          </a:xfrm>
        </p:grpSpPr>
        <p:grpSp>
          <p:nvGrpSpPr>
            <p:cNvPr id="22" name="组合 21"/>
            <p:cNvGrpSpPr/>
            <p:nvPr/>
          </p:nvGrpSpPr>
          <p:grpSpPr>
            <a:xfrm>
              <a:off x="7395319" y="1484784"/>
              <a:ext cx="2470439" cy="2470439"/>
              <a:chOff x="626567" y="1547544"/>
              <a:chExt cx="3240000" cy="3240000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644567" y="1565544"/>
                <a:ext cx="3204000" cy="3204000"/>
              </a:xfrm>
              <a:prstGeom prst="ellipse">
                <a:avLst/>
              </a:prstGeom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9"/>
              <p:cNvSpPr/>
              <p:nvPr/>
            </p:nvSpPr>
            <p:spPr>
              <a:xfrm>
                <a:off x="626567" y="1547544"/>
                <a:ext cx="3240000" cy="3240000"/>
              </a:xfrm>
              <a:custGeom>
                <a:avLst/>
                <a:gdLst/>
                <a:ahLst/>
                <a:cxnLst/>
                <a:rect l="l" t="t" r="r" b="b"/>
                <a:pathLst>
                  <a:path w="4464000" h="4464000">
                    <a:moveTo>
                      <a:pt x="2232000" y="72000"/>
                    </a:moveTo>
                    <a:cubicBezTo>
                      <a:pt x="1039065" y="72000"/>
                      <a:pt x="72000" y="1039065"/>
                      <a:pt x="72000" y="2232000"/>
                    </a:cubicBezTo>
                    <a:cubicBezTo>
                      <a:pt x="72000" y="3424935"/>
                      <a:pt x="1039065" y="4392000"/>
                      <a:pt x="2232000" y="4392000"/>
                    </a:cubicBezTo>
                    <a:cubicBezTo>
                      <a:pt x="3424935" y="4392000"/>
                      <a:pt x="4392000" y="3424935"/>
                      <a:pt x="4392000" y="2232000"/>
                    </a:cubicBezTo>
                    <a:cubicBezTo>
                      <a:pt x="4392000" y="1039065"/>
                      <a:pt x="3424935" y="72000"/>
                      <a:pt x="2232000" y="72000"/>
                    </a:cubicBezTo>
                    <a:close/>
                    <a:moveTo>
                      <a:pt x="2232000" y="0"/>
                    </a:moveTo>
                    <a:cubicBezTo>
                      <a:pt x="3464700" y="0"/>
                      <a:pt x="4464000" y="999300"/>
                      <a:pt x="4464000" y="2232000"/>
                    </a:cubicBezTo>
                    <a:cubicBezTo>
                      <a:pt x="4464000" y="3464700"/>
                      <a:pt x="3464700" y="4464000"/>
                      <a:pt x="2232000" y="4464000"/>
                    </a:cubicBezTo>
                    <a:cubicBezTo>
                      <a:pt x="999300" y="4464000"/>
                      <a:pt x="0" y="3464700"/>
                      <a:pt x="0" y="2232000"/>
                    </a:cubicBezTo>
                    <a:cubicBezTo>
                      <a:pt x="0" y="999300"/>
                      <a:pt x="999300" y="0"/>
                      <a:pt x="223200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  <a:shade val="30000"/>
                      <a:satMod val="115000"/>
                    </a:schemeClr>
                  </a:gs>
                  <a:gs pos="50000">
                    <a:schemeClr val="bg1">
                      <a:lumMod val="85000"/>
                      <a:shade val="67500"/>
                      <a:satMod val="115000"/>
                    </a:schemeClr>
                  </a:gs>
                  <a:gs pos="100000">
                    <a:schemeClr val="bg1">
                      <a:lumMod val="85000"/>
                      <a:shade val="100000"/>
                      <a:satMod val="11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>
                <a:solidFill>
                  <a:schemeClr val="bg1">
                    <a:lumMod val="75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5" name="椭圆 34"/>
            <p:cNvSpPr/>
            <p:nvPr/>
          </p:nvSpPr>
          <p:spPr>
            <a:xfrm>
              <a:off x="7409044" y="1499058"/>
              <a:ext cx="2442990" cy="244299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alpha val="0"/>
                  </a:schemeClr>
                </a:gs>
                <a:gs pos="100000">
                  <a:schemeClr val="bg1">
                    <a:alpha val="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993824" y="4653147"/>
            <a:ext cx="1934835" cy="1934835"/>
            <a:chOff x="9996988" y="4653136"/>
            <a:chExt cx="1934835" cy="1934835"/>
          </a:xfrm>
        </p:grpSpPr>
        <p:grpSp>
          <p:nvGrpSpPr>
            <p:cNvPr id="28" name="组合 27"/>
            <p:cNvGrpSpPr/>
            <p:nvPr/>
          </p:nvGrpSpPr>
          <p:grpSpPr>
            <a:xfrm>
              <a:off x="9996988" y="4653136"/>
              <a:ext cx="1934835" cy="1934835"/>
              <a:chOff x="626567" y="1547544"/>
              <a:chExt cx="3240000" cy="3240000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644567" y="1565544"/>
                <a:ext cx="3204000" cy="3204000"/>
              </a:xfrm>
              <a:prstGeom prst="ellipse">
                <a:avLst/>
              </a:prstGeom>
              <a:blipFill dpi="0" rotWithShape="1">
                <a:blip r:embed="rId7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9"/>
              <p:cNvSpPr/>
              <p:nvPr/>
            </p:nvSpPr>
            <p:spPr>
              <a:xfrm>
                <a:off x="626567" y="1547544"/>
                <a:ext cx="3240000" cy="3240000"/>
              </a:xfrm>
              <a:custGeom>
                <a:avLst/>
                <a:gdLst/>
                <a:ahLst/>
                <a:cxnLst/>
                <a:rect l="l" t="t" r="r" b="b"/>
                <a:pathLst>
                  <a:path w="4464000" h="4464000">
                    <a:moveTo>
                      <a:pt x="2232000" y="72000"/>
                    </a:moveTo>
                    <a:cubicBezTo>
                      <a:pt x="1039065" y="72000"/>
                      <a:pt x="72000" y="1039065"/>
                      <a:pt x="72000" y="2232000"/>
                    </a:cubicBezTo>
                    <a:cubicBezTo>
                      <a:pt x="72000" y="3424935"/>
                      <a:pt x="1039065" y="4392000"/>
                      <a:pt x="2232000" y="4392000"/>
                    </a:cubicBezTo>
                    <a:cubicBezTo>
                      <a:pt x="3424935" y="4392000"/>
                      <a:pt x="4392000" y="3424935"/>
                      <a:pt x="4392000" y="2232000"/>
                    </a:cubicBezTo>
                    <a:cubicBezTo>
                      <a:pt x="4392000" y="1039065"/>
                      <a:pt x="3424935" y="72000"/>
                      <a:pt x="2232000" y="72000"/>
                    </a:cubicBezTo>
                    <a:close/>
                    <a:moveTo>
                      <a:pt x="2232000" y="0"/>
                    </a:moveTo>
                    <a:cubicBezTo>
                      <a:pt x="3464700" y="0"/>
                      <a:pt x="4464000" y="999300"/>
                      <a:pt x="4464000" y="2232000"/>
                    </a:cubicBezTo>
                    <a:cubicBezTo>
                      <a:pt x="4464000" y="3464700"/>
                      <a:pt x="3464700" y="4464000"/>
                      <a:pt x="2232000" y="4464000"/>
                    </a:cubicBezTo>
                    <a:cubicBezTo>
                      <a:pt x="999300" y="4464000"/>
                      <a:pt x="0" y="3464700"/>
                      <a:pt x="0" y="2232000"/>
                    </a:cubicBezTo>
                    <a:cubicBezTo>
                      <a:pt x="0" y="999300"/>
                      <a:pt x="999300" y="0"/>
                      <a:pt x="223200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  <a:shade val="30000"/>
                      <a:satMod val="115000"/>
                    </a:schemeClr>
                  </a:gs>
                  <a:gs pos="50000">
                    <a:schemeClr val="bg1">
                      <a:lumMod val="85000"/>
                      <a:shade val="67500"/>
                      <a:satMod val="115000"/>
                    </a:schemeClr>
                  </a:gs>
                  <a:gs pos="100000">
                    <a:schemeClr val="bg1">
                      <a:lumMod val="85000"/>
                      <a:shade val="100000"/>
                      <a:satMod val="11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>
                <a:solidFill>
                  <a:schemeClr val="bg1">
                    <a:lumMod val="75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椭圆 36"/>
            <p:cNvSpPr/>
            <p:nvPr/>
          </p:nvSpPr>
          <p:spPr>
            <a:xfrm>
              <a:off x="10007737" y="4664315"/>
              <a:ext cx="1913337" cy="19133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alpha val="0"/>
                  </a:schemeClr>
                </a:gs>
                <a:gs pos="100000">
                  <a:schemeClr val="bg1">
                    <a:alpha val="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9927251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8472264" y="2420888"/>
            <a:ext cx="2952328" cy="576064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标题栏设计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2423592" y="3609020"/>
            <a:ext cx="2952328" cy="576064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封底设计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6816080" y="3609020"/>
            <a:ext cx="2952328" cy="576064"/>
          </a:xfrm>
          <a:prstGeom prst="roundRect">
            <a:avLst/>
          </a:prstGeom>
          <a:solidFill>
            <a:srgbClr val="92CE0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过渡页设计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4619836" y="4797152"/>
            <a:ext cx="2952328" cy="576064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目录页设计</a:t>
            </a:r>
          </a:p>
        </p:txBody>
      </p:sp>
      <p:sp>
        <p:nvSpPr>
          <p:cNvPr id="8" name="椭圆 7"/>
          <p:cNvSpPr/>
          <p:nvPr/>
        </p:nvSpPr>
        <p:spPr>
          <a:xfrm>
            <a:off x="4447656" y="1212794"/>
            <a:ext cx="288032" cy="28803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951984" y="1484784"/>
            <a:ext cx="288032" cy="28803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393363" y="1212794"/>
            <a:ext cx="288032" cy="288032"/>
          </a:xfrm>
          <a:prstGeom prst="ellipse">
            <a:avLst/>
          </a:prstGeom>
          <a:solidFill>
            <a:srgbClr val="92CE0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8800220" y="468651"/>
            <a:ext cx="288032" cy="28803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箭头连接符 12"/>
          <p:cNvCxnSpPr>
            <a:endCxn id="4" idx="0"/>
          </p:cNvCxnSpPr>
          <p:nvPr/>
        </p:nvCxnSpPr>
        <p:spPr>
          <a:xfrm flipH="1">
            <a:off x="3899756" y="1500826"/>
            <a:ext cx="612068" cy="2108194"/>
          </a:xfrm>
          <a:prstGeom prst="straightConnector1">
            <a:avLst/>
          </a:prstGeom>
          <a:ln w="22225">
            <a:solidFill>
              <a:schemeClr val="bg1">
                <a:lumMod val="65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>
            <a:stCxn id="9" idx="4"/>
          </p:cNvCxnSpPr>
          <p:nvPr/>
        </p:nvCxnSpPr>
        <p:spPr>
          <a:xfrm>
            <a:off x="6096000" y="1772816"/>
            <a:ext cx="0" cy="3024336"/>
          </a:xfrm>
          <a:prstGeom prst="straightConnector1">
            <a:avLst/>
          </a:prstGeom>
          <a:ln w="22225">
            <a:solidFill>
              <a:schemeClr val="bg1">
                <a:lumMod val="65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>
            <a:endCxn id="5" idx="0"/>
          </p:cNvCxnSpPr>
          <p:nvPr/>
        </p:nvCxnSpPr>
        <p:spPr>
          <a:xfrm>
            <a:off x="7608168" y="1484784"/>
            <a:ext cx="684076" cy="2124236"/>
          </a:xfrm>
          <a:prstGeom prst="straightConnector1">
            <a:avLst/>
          </a:prstGeom>
          <a:ln w="22225">
            <a:solidFill>
              <a:srgbClr val="92CE0C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>
            <a:stCxn id="11" idx="5"/>
            <a:endCxn id="3" idx="0"/>
          </p:cNvCxnSpPr>
          <p:nvPr/>
        </p:nvCxnSpPr>
        <p:spPr>
          <a:xfrm>
            <a:off x="9046082" y="714502"/>
            <a:ext cx="902357" cy="1706386"/>
          </a:xfrm>
          <a:prstGeom prst="straightConnector1">
            <a:avLst/>
          </a:prstGeom>
          <a:ln w="22225">
            <a:solidFill>
              <a:schemeClr val="bg1">
                <a:lumMod val="65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圆角矩形 16"/>
          <p:cNvSpPr/>
          <p:nvPr/>
        </p:nvSpPr>
        <p:spPr>
          <a:xfrm>
            <a:off x="767408" y="2420888"/>
            <a:ext cx="2952328" cy="576064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封面设计</a:t>
            </a:r>
          </a:p>
        </p:txBody>
      </p:sp>
      <p:sp>
        <p:nvSpPr>
          <p:cNvPr id="18" name="椭圆 17"/>
          <p:cNvSpPr/>
          <p:nvPr/>
        </p:nvSpPr>
        <p:spPr>
          <a:xfrm>
            <a:off x="3071664" y="468651"/>
            <a:ext cx="288032" cy="28803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9" name="直接箭头连接符 18"/>
          <p:cNvCxnSpPr>
            <a:stCxn id="18" idx="3"/>
            <a:endCxn id="17" idx="0"/>
          </p:cNvCxnSpPr>
          <p:nvPr/>
        </p:nvCxnSpPr>
        <p:spPr>
          <a:xfrm flipH="1">
            <a:off x="2243583" y="714502"/>
            <a:ext cx="870273" cy="1706386"/>
          </a:xfrm>
          <a:prstGeom prst="straightConnector1">
            <a:avLst/>
          </a:prstGeom>
          <a:ln w="22225">
            <a:solidFill>
              <a:schemeClr val="bg1">
                <a:lumMod val="65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8753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360云盘\03-doing\pptx 图片\33-员工培训实务（布衣公子作品）2013.02.06版@teliss\幻灯片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357" y="1556225"/>
            <a:ext cx="7974000" cy="44818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8"/>
          <p:cNvSpPr txBox="1"/>
          <p:nvPr/>
        </p:nvSpPr>
        <p:spPr>
          <a:xfrm>
            <a:off x="982138" y="157728"/>
            <a:ext cx="49698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4.1 </a:t>
            </a:r>
            <a:r>
              <a:rPr lang="zh-CN" altLang="en-US" sz="2200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过渡页包含要素</a:t>
            </a:r>
          </a:p>
        </p:txBody>
      </p:sp>
      <p:sp>
        <p:nvSpPr>
          <p:cNvPr id="19" name="椭圆 18"/>
          <p:cNvSpPr/>
          <p:nvPr/>
        </p:nvSpPr>
        <p:spPr>
          <a:xfrm>
            <a:off x="7392144" y="3388350"/>
            <a:ext cx="288032" cy="2880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7680176" y="3532366"/>
            <a:ext cx="1800200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9480376" y="3388350"/>
            <a:ext cx="0" cy="288032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9552384" y="3347700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章节名称</a:t>
            </a:r>
          </a:p>
        </p:txBody>
      </p:sp>
      <p:sp>
        <p:nvSpPr>
          <p:cNvPr id="23" name="椭圆 22"/>
          <p:cNvSpPr/>
          <p:nvPr/>
        </p:nvSpPr>
        <p:spPr>
          <a:xfrm>
            <a:off x="3647728" y="1813466"/>
            <a:ext cx="288032" cy="2880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cxnSp>
        <p:nvCxnSpPr>
          <p:cNvPr id="24" name="直接连接符 23"/>
          <p:cNvCxnSpPr>
            <a:stCxn id="23" idx="6"/>
          </p:cNvCxnSpPr>
          <p:nvPr/>
        </p:nvCxnSpPr>
        <p:spPr>
          <a:xfrm>
            <a:off x="3935760" y="1957482"/>
            <a:ext cx="5544616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9480376" y="1813466"/>
            <a:ext cx="0" cy="288032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9552384" y="1772816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页面标识</a:t>
            </a:r>
          </a:p>
        </p:txBody>
      </p:sp>
      <p:sp>
        <p:nvSpPr>
          <p:cNvPr id="27" name="椭圆 26"/>
          <p:cNvSpPr/>
          <p:nvPr/>
        </p:nvSpPr>
        <p:spPr>
          <a:xfrm>
            <a:off x="6960096" y="4396462"/>
            <a:ext cx="288032" cy="2880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3</a:t>
            </a:r>
            <a:endParaRPr lang="zh-CN" altLang="en-US" dirty="0"/>
          </a:p>
        </p:txBody>
      </p:sp>
      <p:cxnSp>
        <p:nvCxnSpPr>
          <p:cNvPr id="28" name="直接连接符 27"/>
          <p:cNvCxnSpPr>
            <a:stCxn id="27" idx="6"/>
          </p:cNvCxnSpPr>
          <p:nvPr/>
        </p:nvCxnSpPr>
        <p:spPr>
          <a:xfrm>
            <a:off x="7248128" y="4540478"/>
            <a:ext cx="2232248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9480376" y="4396462"/>
            <a:ext cx="0" cy="288032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9552384" y="435581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章节内容</a:t>
            </a:r>
          </a:p>
        </p:txBody>
      </p:sp>
      <p:sp>
        <p:nvSpPr>
          <p:cNvPr id="35" name="椭圆 34"/>
          <p:cNvSpPr/>
          <p:nvPr/>
        </p:nvSpPr>
        <p:spPr>
          <a:xfrm>
            <a:off x="8976320" y="5620598"/>
            <a:ext cx="288032" cy="2880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4</a:t>
            </a:r>
            <a:endParaRPr lang="zh-CN" altLang="en-US" dirty="0"/>
          </a:p>
        </p:txBody>
      </p:sp>
      <p:cxnSp>
        <p:nvCxnSpPr>
          <p:cNvPr id="36" name="直接连接符 35"/>
          <p:cNvCxnSpPr>
            <a:stCxn id="35" idx="6"/>
          </p:cNvCxnSpPr>
          <p:nvPr/>
        </p:nvCxnSpPr>
        <p:spPr>
          <a:xfrm>
            <a:off x="9264352" y="5764614"/>
            <a:ext cx="216024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9480376" y="5620598"/>
            <a:ext cx="0" cy="288032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9552384" y="55799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页码</a:t>
            </a:r>
          </a:p>
        </p:txBody>
      </p:sp>
    </p:spTree>
    <p:extLst>
      <p:ext uri="{BB962C8B-B14F-4D97-AF65-F5344CB8AC3E}">
        <p14:creationId xmlns:p14="http://schemas.microsoft.com/office/powerpoint/2010/main" val="2057647399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982138" y="157728"/>
            <a:ext cx="49698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4.2 </a:t>
            </a:r>
            <a:r>
              <a:rPr lang="zh-CN" altLang="en-US" sz="2200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过渡页设计要点</a:t>
            </a:r>
          </a:p>
        </p:txBody>
      </p:sp>
      <p:sp>
        <p:nvSpPr>
          <p:cNvPr id="29" name="TextBox 6"/>
          <p:cNvSpPr txBox="1"/>
          <p:nvPr/>
        </p:nvSpPr>
        <p:spPr>
          <a:xfrm>
            <a:off x="982149" y="3284984"/>
            <a:ext cx="10985807" cy="112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一个</a:t>
            </a:r>
            <a:r>
              <a:rPr lang="en-US" altLang="zh-CN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中往往包含多个部分，在不同内容之间如果没有过渡页</a:t>
            </a:r>
            <a:r>
              <a:rPr lang="en-US" altLang="zh-CN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，则内容之间缺少衔接，容易显得突兀，不利于观众接受。而恰当的过渡页则可以起到承上启下的作用。</a:t>
            </a:r>
            <a:endParaRPr lang="en-US" altLang="zh-CN" sz="1600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不仅仅是</a:t>
            </a:r>
            <a:r>
              <a:rPr lang="en-US" altLang="zh-CN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，一般的书籍、杂志都会有过渡页，或者前者正是借鉴于后者。</a:t>
            </a:r>
            <a:endParaRPr lang="zh-CN" altLang="zh-CN" sz="1600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6"/>
          <p:cNvSpPr txBox="1"/>
          <p:nvPr/>
        </p:nvSpPr>
        <p:spPr>
          <a:xfrm>
            <a:off x="982148" y="4805204"/>
            <a:ext cx="10985807" cy="1648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30000"/>
              </a:lnSpc>
              <a:spcAft>
                <a:spcPts val="300"/>
              </a:spcAft>
              <a:buFont typeface="+mj-ea"/>
              <a:buAutoNum type="circleNumDbPlain"/>
            </a:pP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过渡页的</a:t>
            </a:r>
            <a:r>
              <a:rPr lang="zh-CN" altLang="en-US" b="1" dirty="0">
                <a:solidFill>
                  <a:srgbClr val="92CE0C"/>
                </a:solidFill>
                <a:latin typeface="微软雅黑" pitchFamily="34" charset="-122"/>
                <a:ea typeface="微软雅黑" pitchFamily="34" charset="-122"/>
              </a:rPr>
              <a:t>页面标识</a:t>
            </a: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zh-CN" altLang="en-US" b="1" dirty="0">
                <a:solidFill>
                  <a:srgbClr val="92CE0C"/>
                </a:solidFill>
                <a:latin typeface="微软雅黑" pitchFamily="34" charset="-122"/>
                <a:ea typeface="微软雅黑" pitchFamily="34" charset="-122"/>
              </a:rPr>
              <a:t>页码</a:t>
            </a: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一般和目录页保持完全的统一；</a:t>
            </a:r>
            <a:endParaRPr lang="en-US" altLang="zh-CN" b="1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30000"/>
              </a:lnSpc>
              <a:spcAft>
                <a:spcPts val="300"/>
              </a:spcAft>
              <a:buFont typeface="+mj-ea"/>
              <a:buAutoNum type="circleNumDbPlain"/>
            </a:pP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过渡页的设计在</a:t>
            </a:r>
            <a:r>
              <a:rPr lang="zh-CN" altLang="en-US" b="1" dirty="0">
                <a:solidFill>
                  <a:srgbClr val="92CE0C"/>
                </a:solidFill>
                <a:latin typeface="微软雅黑" pitchFamily="34" charset="-122"/>
                <a:ea typeface="微软雅黑" pitchFamily="34" charset="-122"/>
              </a:rPr>
              <a:t>颜色、字体、布局</a:t>
            </a: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等方面要和目录页保持一致（布局可以稍有变化）；</a:t>
            </a:r>
            <a:endParaRPr lang="en-US" altLang="zh-CN" b="1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30000"/>
              </a:lnSpc>
              <a:spcAft>
                <a:spcPts val="300"/>
              </a:spcAft>
              <a:buFont typeface="+mj-ea"/>
              <a:buAutoNum type="circleNumDbPlain"/>
            </a:pP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与</a:t>
            </a:r>
            <a:r>
              <a:rPr lang="en-US" altLang="zh-CN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布局相同的过渡页，可以通过</a:t>
            </a:r>
            <a:r>
              <a:rPr lang="zh-CN" altLang="en-US" b="1" dirty="0">
                <a:solidFill>
                  <a:srgbClr val="92CE0C"/>
                </a:solidFill>
                <a:latin typeface="微软雅黑" pitchFamily="34" charset="-122"/>
                <a:ea typeface="微软雅黑" pitchFamily="34" charset="-122"/>
              </a:rPr>
              <a:t>颜色对比</a:t>
            </a: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的方式，展示当前课题进度；</a:t>
            </a:r>
            <a:endParaRPr lang="en-US" altLang="zh-CN" b="1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30000"/>
              </a:lnSpc>
              <a:spcAft>
                <a:spcPts val="300"/>
              </a:spcAft>
              <a:buFont typeface="+mj-ea"/>
              <a:buAutoNum type="circleNumDbPlain"/>
            </a:pP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独立设计的过渡页，最好能够展示该章节的</a:t>
            </a:r>
            <a:r>
              <a:rPr lang="zh-CN" altLang="en-US" b="1" dirty="0">
                <a:solidFill>
                  <a:srgbClr val="92CE0C"/>
                </a:solidFill>
                <a:latin typeface="微软雅黑" pitchFamily="34" charset="-122"/>
                <a:ea typeface="微软雅黑" pitchFamily="34" charset="-122"/>
              </a:rPr>
              <a:t>内容提纲</a:t>
            </a: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b="1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0426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Documents and Settings\t11318\桌面\未标题-2 拷贝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6080" y="1170064"/>
            <a:ext cx="5040000" cy="2835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8"/>
          <p:cNvSpPr txBox="1"/>
          <p:nvPr/>
        </p:nvSpPr>
        <p:spPr>
          <a:xfrm>
            <a:off x="982138" y="157728"/>
            <a:ext cx="49698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4.3 </a:t>
            </a:r>
            <a:r>
              <a:rPr lang="zh-CN" altLang="en-US" sz="2200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典型过渡页举例</a:t>
            </a:r>
          </a:p>
        </p:txBody>
      </p:sp>
      <p:pic>
        <p:nvPicPr>
          <p:cNvPr id="2054" name="Picture 6" descr="C:\Documents and Settings\t11318\桌面\08-个人知识管理（布衣公子作品）2012.07.28版@telis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5720" y="2334571"/>
            <a:ext cx="5040000" cy="283693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F:\360云盘\03-doing\pptx 图片\38-揭秘品牌建设（布衣公子作品）2013.03.08版@teliss\幻灯片1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360" y="3501019"/>
            <a:ext cx="5040000" cy="2832787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椭圆 9"/>
          <p:cNvSpPr/>
          <p:nvPr/>
        </p:nvSpPr>
        <p:spPr>
          <a:xfrm>
            <a:off x="11424592" y="1340768"/>
            <a:ext cx="288032" cy="2880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11" name="椭圆 10"/>
          <p:cNvSpPr/>
          <p:nvPr/>
        </p:nvSpPr>
        <p:spPr>
          <a:xfrm>
            <a:off x="8184232" y="2506282"/>
            <a:ext cx="288032" cy="2880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12" name="椭圆 11"/>
          <p:cNvSpPr/>
          <p:nvPr/>
        </p:nvSpPr>
        <p:spPr>
          <a:xfrm>
            <a:off x="4941227" y="3717032"/>
            <a:ext cx="288032" cy="2880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13" name="TextBox 6"/>
          <p:cNvSpPr txBox="1"/>
          <p:nvPr/>
        </p:nvSpPr>
        <p:spPr>
          <a:xfrm>
            <a:off x="5663963" y="5318860"/>
            <a:ext cx="6303993" cy="1206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①独特设计的过渡页，展示课程纲要；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②图文型目录对应的、颜色对比方式的过渡页；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③普通目录通过加背景色框的方式形成过渡效果。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300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F:\360云盘\04-待整理ing\pic\2000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82149" y="1845744"/>
            <a:ext cx="4184819" cy="3156291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8"/>
          <p:cNvSpPr txBox="1"/>
          <p:nvPr/>
        </p:nvSpPr>
        <p:spPr>
          <a:xfrm>
            <a:off x="982138" y="157728"/>
            <a:ext cx="49698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4.4 </a:t>
            </a:r>
            <a:r>
              <a:rPr lang="zh-CN" altLang="en-US" sz="2200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过渡页设计灵感举例</a:t>
            </a:r>
          </a:p>
        </p:txBody>
      </p:sp>
      <p:pic>
        <p:nvPicPr>
          <p:cNvPr id="3074" name="Picture 2" descr="F:\360云盘\03-doing\pptx 图片\ppt技能概要\03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23430" y="1843024"/>
            <a:ext cx="5616000" cy="3159000"/>
          </a:xfrm>
          <a:prstGeom prst="rect">
            <a:avLst/>
          </a:prstGeom>
          <a:noFill/>
          <a:ln w="19050">
            <a:solidFill>
              <a:srgbClr val="92CE0C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燕尾形 14"/>
          <p:cNvSpPr/>
          <p:nvPr/>
        </p:nvSpPr>
        <p:spPr>
          <a:xfrm>
            <a:off x="5380554" y="2847814"/>
            <a:ext cx="432048" cy="1152128"/>
          </a:xfrm>
          <a:prstGeom prst="chevron">
            <a:avLst/>
          </a:prstGeom>
          <a:solidFill>
            <a:srgbClr val="92CE0C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TextBox 6"/>
          <p:cNvSpPr txBox="1"/>
          <p:nvPr/>
        </p:nvSpPr>
        <p:spPr>
          <a:xfrm>
            <a:off x="982149" y="5963970"/>
            <a:ext cx="10985807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同设计封面、封底一样，我设计过渡页的经验是：</a:t>
            </a:r>
            <a:r>
              <a:rPr lang="zh-CN" altLang="en-US" b="1" dirty="0">
                <a:solidFill>
                  <a:srgbClr val="92CE0C"/>
                </a:solidFill>
                <a:latin typeface="微软雅黑" pitchFamily="34" charset="-122"/>
                <a:ea typeface="微软雅黑" pitchFamily="34" charset="-122"/>
              </a:rPr>
              <a:t>①模仿</a:t>
            </a:r>
            <a:r>
              <a:rPr lang="en-US" altLang="zh-CN" b="1" dirty="0">
                <a:solidFill>
                  <a:srgbClr val="92CE0C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b="1" dirty="0">
                <a:solidFill>
                  <a:srgbClr val="92CE0C"/>
                </a:solidFill>
                <a:latin typeface="微软雅黑" pitchFamily="34" charset="-122"/>
                <a:ea typeface="微软雅黑" pitchFamily="34" charset="-122"/>
              </a:rPr>
              <a:t>微创新；②查阅大量素材，激发灵感。</a:t>
            </a:r>
            <a:endParaRPr lang="zh-CN" altLang="zh-CN" b="1" dirty="0">
              <a:solidFill>
                <a:srgbClr val="92CE0C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9670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7408" y="2420888"/>
            <a:ext cx="2952328" cy="576064"/>
          </a:xfrm>
          <a:prstGeom prst="roundRect">
            <a:avLst/>
          </a:prstGeom>
          <a:solidFill>
            <a:srgbClr val="92CE0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封面设计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8472264" y="2420888"/>
            <a:ext cx="2952328" cy="576064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标题栏设计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2423592" y="3609020"/>
            <a:ext cx="2952328" cy="576064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封底设计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6816080" y="3609020"/>
            <a:ext cx="2952328" cy="576064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过渡页设计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4619836" y="4797152"/>
            <a:ext cx="2952328" cy="576064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目录页设计</a:t>
            </a:r>
          </a:p>
        </p:txBody>
      </p:sp>
      <p:sp>
        <p:nvSpPr>
          <p:cNvPr id="7" name="椭圆 6"/>
          <p:cNvSpPr/>
          <p:nvPr/>
        </p:nvSpPr>
        <p:spPr>
          <a:xfrm>
            <a:off x="3071664" y="468651"/>
            <a:ext cx="288032" cy="288032"/>
          </a:xfrm>
          <a:prstGeom prst="ellipse">
            <a:avLst/>
          </a:prstGeom>
          <a:solidFill>
            <a:srgbClr val="92CE0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447656" y="1212794"/>
            <a:ext cx="288032" cy="28803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951984" y="1484784"/>
            <a:ext cx="288032" cy="28803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393363" y="1212794"/>
            <a:ext cx="288032" cy="28803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8800220" y="468651"/>
            <a:ext cx="288032" cy="28803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" name="直接箭头连接符 11"/>
          <p:cNvCxnSpPr>
            <a:stCxn id="7" idx="3"/>
            <a:endCxn id="2" idx="0"/>
          </p:cNvCxnSpPr>
          <p:nvPr/>
        </p:nvCxnSpPr>
        <p:spPr>
          <a:xfrm flipH="1">
            <a:off x="2243583" y="714502"/>
            <a:ext cx="870273" cy="1706386"/>
          </a:xfrm>
          <a:prstGeom prst="straightConnector1">
            <a:avLst/>
          </a:prstGeom>
          <a:ln w="22225">
            <a:solidFill>
              <a:srgbClr val="92CE0C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>
            <a:endCxn id="4" idx="0"/>
          </p:cNvCxnSpPr>
          <p:nvPr/>
        </p:nvCxnSpPr>
        <p:spPr>
          <a:xfrm flipH="1">
            <a:off x="3899756" y="1500826"/>
            <a:ext cx="612068" cy="2108194"/>
          </a:xfrm>
          <a:prstGeom prst="straightConnector1">
            <a:avLst/>
          </a:prstGeom>
          <a:ln w="22225">
            <a:solidFill>
              <a:schemeClr val="bg1">
                <a:lumMod val="65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>
            <a:stCxn id="9" idx="4"/>
          </p:cNvCxnSpPr>
          <p:nvPr/>
        </p:nvCxnSpPr>
        <p:spPr>
          <a:xfrm>
            <a:off x="6096000" y="1772816"/>
            <a:ext cx="0" cy="3024336"/>
          </a:xfrm>
          <a:prstGeom prst="straightConnector1">
            <a:avLst/>
          </a:prstGeom>
          <a:ln w="22225">
            <a:solidFill>
              <a:schemeClr val="bg1">
                <a:lumMod val="65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>
            <a:endCxn id="5" idx="0"/>
          </p:cNvCxnSpPr>
          <p:nvPr/>
        </p:nvCxnSpPr>
        <p:spPr>
          <a:xfrm>
            <a:off x="7608168" y="1484784"/>
            <a:ext cx="684076" cy="2124236"/>
          </a:xfrm>
          <a:prstGeom prst="straightConnector1">
            <a:avLst/>
          </a:prstGeom>
          <a:ln w="22225">
            <a:solidFill>
              <a:schemeClr val="bg1">
                <a:lumMod val="65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>
            <a:stCxn id="11" idx="5"/>
            <a:endCxn id="3" idx="0"/>
          </p:cNvCxnSpPr>
          <p:nvPr/>
        </p:nvCxnSpPr>
        <p:spPr>
          <a:xfrm>
            <a:off x="9046082" y="714502"/>
            <a:ext cx="902357" cy="1706386"/>
          </a:xfrm>
          <a:prstGeom prst="straightConnector1">
            <a:avLst/>
          </a:prstGeom>
          <a:ln w="22225">
            <a:solidFill>
              <a:schemeClr val="bg1">
                <a:lumMod val="65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356302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8472264" y="2420888"/>
            <a:ext cx="2952328" cy="576064"/>
          </a:xfrm>
          <a:prstGeom prst="roundRect">
            <a:avLst/>
          </a:prstGeom>
          <a:solidFill>
            <a:srgbClr val="92CE0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标题栏设计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2423592" y="3609020"/>
            <a:ext cx="2952328" cy="576064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封底设计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6816080" y="3609020"/>
            <a:ext cx="2952328" cy="576064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过渡页设计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4619836" y="4797152"/>
            <a:ext cx="2952328" cy="576064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目录页设计</a:t>
            </a:r>
          </a:p>
        </p:txBody>
      </p:sp>
      <p:sp>
        <p:nvSpPr>
          <p:cNvPr id="8" name="椭圆 7"/>
          <p:cNvSpPr/>
          <p:nvPr/>
        </p:nvSpPr>
        <p:spPr>
          <a:xfrm>
            <a:off x="4447656" y="1212794"/>
            <a:ext cx="288032" cy="28803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951984" y="1484784"/>
            <a:ext cx="288032" cy="28803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393363" y="1212794"/>
            <a:ext cx="288032" cy="28803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8800220" y="468651"/>
            <a:ext cx="288032" cy="288032"/>
          </a:xfrm>
          <a:prstGeom prst="ellipse">
            <a:avLst/>
          </a:prstGeom>
          <a:solidFill>
            <a:srgbClr val="92CE0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箭头连接符 12"/>
          <p:cNvCxnSpPr>
            <a:endCxn id="4" idx="0"/>
          </p:cNvCxnSpPr>
          <p:nvPr/>
        </p:nvCxnSpPr>
        <p:spPr>
          <a:xfrm flipH="1">
            <a:off x="3899756" y="1500826"/>
            <a:ext cx="612068" cy="2108194"/>
          </a:xfrm>
          <a:prstGeom prst="straightConnector1">
            <a:avLst/>
          </a:prstGeom>
          <a:ln w="22225">
            <a:solidFill>
              <a:schemeClr val="bg1">
                <a:lumMod val="65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>
            <a:stCxn id="9" idx="4"/>
          </p:cNvCxnSpPr>
          <p:nvPr/>
        </p:nvCxnSpPr>
        <p:spPr>
          <a:xfrm>
            <a:off x="6096000" y="1772816"/>
            <a:ext cx="0" cy="3024336"/>
          </a:xfrm>
          <a:prstGeom prst="straightConnector1">
            <a:avLst/>
          </a:prstGeom>
          <a:ln w="22225">
            <a:solidFill>
              <a:schemeClr val="bg1">
                <a:lumMod val="65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>
            <a:endCxn id="5" idx="0"/>
          </p:cNvCxnSpPr>
          <p:nvPr/>
        </p:nvCxnSpPr>
        <p:spPr>
          <a:xfrm>
            <a:off x="7608168" y="1484784"/>
            <a:ext cx="684076" cy="2124236"/>
          </a:xfrm>
          <a:prstGeom prst="straightConnector1">
            <a:avLst/>
          </a:prstGeom>
          <a:ln w="22225">
            <a:solidFill>
              <a:schemeClr val="bg1">
                <a:lumMod val="65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>
            <a:stCxn id="11" idx="5"/>
            <a:endCxn id="3" idx="0"/>
          </p:cNvCxnSpPr>
          <p:nvPr/>
        </p:nvCxnSpPr>
        <p:spPr>
          <a:xfrm>
            <a:off x="9046082" y="714502"/>
            <a:ext cx="902357" cy="1706386"/>
          </a:xfrm>
          <a:prstGeom prst="straightConnector1">
            <a:avLst/>
          </a:prstGeom>
          <a:ln w="22225">
            <a:solidFill>
              <a:srgbClr val="92CE0C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圆角矩形 16"/>
          <p:cNvSpPr/>
          <p:nvPr/>
        </p:nvSpPr>
        <p:spPr>
          <a:xfrm>
            <a:off x="767408" y="2420888"/>
            <a:ext cx="2952328" cy="576064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封面设计</a:t>
            </a:r>
          </a:p>
        </p:txBody>
      </p:sp>
      <p:sp>
        <p:nvSpPr>
          <p:cNvPr id="18" name="椭圆 17"/>
          <p:cNvSpPr/>
          <p:nvPr/>
        </p:nvSpPr>
        <p:spPr>
          <a:xfrm>
            <a:off x="3071664" y="468651"/>
            <a:ext cx="288032" cy="28803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9" name="直接箭头连接符 18"/>
          <p:cNvCxnSpPr>
            <a:stCxn id="18" idx="3"/>
            <a:endCxn id="17" idx="0"/>
          </p:cNvCxnSpPr>
          <p:nvPr/>
        </p:nvCxnSpPr>
        <p:spPr>
          <a:xfrm flipH="1">
            <a:off x="2243583" y="714502"/>
            <a:ext cx="870273" cy="1706386"/>
          </a:xfrm>
          <a:prstGeom prst="straightConnector1">
            <a:avLst/>
          </a:prstGeom>
          <a:ln w="22225">
            <a:solidFill>
              <a:schemeClr val="bg1">
                <a:lumMod val="65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2069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:\360云盘\03-doing\pptx 图片\22-实用沟通技能（布衣公子作品）2012.11.04版@teliss\幻灯片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357" y="1556214"/>
            <a:ext cx="7974000" cy="4485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8"/>
          <p:cNvSpPr txBox="1"/>
          <p:nvPr/>
        </p:nvSpPr>
        <p:spPr>
          <a:xfrm>
            <a:off x="982138" y="157728"/>
            <a:ext cx="49698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5.1 </a:t>
            </a:r>
            <a:r>
              <a:rPr lang="zh-CN" altLang="en-US" sz="2200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标题栏包含要素</a:t>
            </a:r>
          </a:p>
        </p:txBody>
      </p:sp>
      <p:sp>
        <p:nvSpPr>
          <p:cNvPr id="19" name="椭圆 18"/>
          <p:cNvSpPr/>
          <p:nvPr/>
        </p:nvSpPr>
        <p:spPr>
          <a:xfrm>
            <a:off x="4439816" y="5589240"/>
            <a:ext cx="288032" cy="2880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5303912" y="6412686"/>
            <a:ext cx="4176464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9480376" y="6268670"/>
            <a:ext cx="0" cy="288032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9552384" y="6228020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一级标题</a:t>
            </a:r>
          </a:p>
        </p:txBody>
      </p:sp>
      <p:sp>
        <p:nvSpPr>
          <p:cNvPr id="23" name="椭圆 22"/>
          <p:cNvSpPr/>
          <p:nvPr/>
        </p:nvSpPr>
        <p:spPr>
          <a:xfrm>
            <a:off x="3503712" y="1628800"/>
            <a:ext cx="288032" cy="2880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cxnSp>
        <p:nvCxnSpPr>
          <p:cNvPr id="24" name="直接连接符 23"/>
          <p:cNvCxnSpPr/>
          <p:nvPr/>
        </p:nvCxnSpPr>
        <p:spPr>
          <a:xfrm>
            <a:off x="4151784" y="1228110"/>
            <a:ext cx="5328592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9480376" y="1084094"/>
            <a:ext cx="0" cy="288032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9552384" y="1043444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二级标题</a:t>
            </a:r>
          </a:p>
        </p:txBody>
      </p:sp>
      <p:sp>
        <p:nvSpPr>
          <p:cNvPr id="27" name="椭圆 26"/>
          <p:cNvSpPr/>
          <p:nvPr/>
        </p:nvSpPr>
        <p:spPr>
          <a:xfrm>
            <a:off x="8976320" y="1597442"/>
            <a:ext cx="288032" cy="2880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4</a:t>
            </a:r>
            <a:endParaRPr lang="zh-CN" altLang="en-US" dirty="0"/>
          </a:p>
        </p:txBody>
      </p:sp>
      <p:cxnSp>
        <p:nvCxnSpPr>
          <p:cNvPr id="28" name="直接连接符 27"/>
          <p:cNvCxnSpPr>
            <a:stCxn id="27" idx="6"/>
          </p:cNvCxnSpPr>
          <p:nvPr/>
        </p:nvCxnSpPr>
        <p:spPr>
          <a:xfrm>
            <a:off x="9264352" y="1741458"/>
            <a:ext cx="216024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9480376" y="1597442"/>
            <a:ext cx="0" cy="288032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9552384" y="155679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8976320" y="5620598"/>
            <a:ext cx="288032" cy="2880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3</a:t>
            </a:r>
            <a:endParaRPr lang="zh-CN" altLang="en-US" dirty="0"/>
          </a:p>
        </p:txBody>
      </p:sp>
      <p:cxnSp>
        <p:nvCxnSpPr>
          <p:cNvPr id="36" name="直接连接符 35"/>
          <p:cNvCxnSpPr>
            <a:stCxn id="35" idx="6"/>
          </p:cNvCxnSpPr>
          <p:nvPr/>
        </p:nvCxnSpPr>
        <p:spPr>
          <a:xfrm>
            <a:off x="9264352" y="5764614"/>
            <a:ext cx="216024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9480376" y="5620598"/>
            <a:ext cx="0" cy="288032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9552384" y="55799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页码</a:t>
            </a:r>
          </a:p>
        </p:txBody>
      </p:sp>
      <p:cxnSp>
        <p:nvCxnSpPr>
          <p:cNvPr id="6" name="直接连接符 5"/>
          <p:cNvCxnSpPr>
            <a:stCxn id="23" idx="7"/>
          </p:cNvCxnSpPr>
          <p:nvPr/>
        </p:nvCxnSpPr>
        <p:spPr>
          <a:xfrm flipV="1">
            <a:off x="3749574" y="1228121"/>
            <a:ext cx="402221" cy="442871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stCxn id="19" idx="5"/>
          </p:cNvCxnSpPr>
          <p:nvPr/>
        </p:nvCxnSpPr>
        <p:spPr>
          <a:xfrm>
            <a:off x="4685678" y="5835102"/>
            <a:ext cx="618245" cy="577595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3787930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982138" y="157728"/>
            <a:ext cx="49698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5.2 </a:t>
            </a:r>
            <a:r>
              <a:rPr lang="zh-CN" altLang="en-US" sz="2200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标题栏设计要点</a:t>
            </a:r>
          </a:p>
        </p:txBody>
      </p:sp>
      <p:sp>
        <p:nvSpPr>
          <p:cNvPr id="29" name="TextBox 6"/>
          <p:cNvSpPr txBox="1"/>
          <p:nvPr/>
        </p:nvSpPr>
        <p:spPr>
          <a:xfrm>
            <a:off x="982149" y="3212976"/>
            <a:ext cx="10985807" cy="1449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标题栏顾名思义是展示</a:t>
            </a:r>
            <a:r>
              <a:rPr lang="en-US" altLang="zh-CN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标题的地方。每一个内容页，都有明确的一级标题、二级标题甚至三级标题，仿佛就似网站的导航条一般，这样，可以让</a:t>
            </a:r>
            <a:r>
              <a:rPr lang="en-US" altLang="zh-CN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的受众能够随时了解当前内容在整个</a:t>
            </a:r>
            <a:r>
              <a:rPr lang="en-US" altLang="zh-CN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中的位置，</a:t>
            </a:r>
            <a:r>
              <a:rPr lang="zh-CN" altLang="en-US" sz="1600" b="1" dirty="0">
                <a:solidFill>
                  <a:srgbClr val="4D94FF"/>
                </a:solidFill>
                <a:latin typeface="微软雅黑" pitchFamily="34" charset="-122"/>
                <a:ea typeface="微软雅黑" pitchFamily="34" charset="-122"/>
              </a:rPr>
              <a:t>仿佛给</a:t>
            </a:r>
            <a:r>
              <a:rPr lang="en-US" altLang="zh-CN" sz="1600" b="1" dirty="0">
                <a:solidFill>
                  <a:srgbClr val="4D94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b="1" dirty="0">
                <a:solidFill>
                  <a:srgbClr val="4D94FF"/>
                </a:solidFill>
                <a:latin typeface="微软雅黑" pitchFamily="34" charset="-122"/>
                <a:ea typeface="微软雅黑" pitchFamily="34" charset="-122"/>
              </a:rPr>
              <a:t>的每一页都安装了一个</a:t>
            </a:r>
            <a:r>
              <a:rPr lang="en-US" altLang="zh-CN" sz="1600" b="1" dirty="0">
                <a:solidFill>
                  <a:srgbClr val="FF8500"/>
                </a:solidFill>
                <a:latin typeface="微软雅黑" pitchFamily="34" charset="-122"/>
                <a:ea typeface="微软雅黑" pitchFamily="34" charset="-122"/>
              </a:rPr>
              <a:t>GPS</a:t>
            </a: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，这样，</a:t>
            </a:r>
            <a:r>
              <a:rPr lang="en-US" altLang="zh-CN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的受众就能牢牢地跟上</a:t>
            </a:r>
            <a:r>
              <a:rPr lang="en-US" altLang="zh-CN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表述者的思路了。</a:t>
            </a:r>
            <a:endParaRPr lang="en-US" altLang="zh-CN" sz="1600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标题栏是一个</a:t>
            </a:r>
            <a:r>
              <a:rPr lang="en-US" altLang="zh-CN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主要风格的体现，设计要点如下：</a:t>
            </a:r>
            <a:endParaRPr lang="zh-CN" altLang="zh-CN" sz="1600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6"/>
          <p:cNvSpPr txBox="1"/>
          <p:nvPr/>
        </p:nvSpPr>
        <p:spPr>
          <a:xfrm>
            <a:off x="982148" y="4805204"/>
            <a:ext cx="10985807" cy="1648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30000"/>
              </a:lnSpc>
              <a:spcAft>
                <a:spcPts val="300"/>
              </a:spcAft>
              <a:buFont typeface="+mj-ea"/>
              <a:buAutoNum type="circleNumDbPlain"/>
            </a:pP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各章节共同部分在母版中“</a:t>
            </a:r>
            <a:r>
              <a:rPr lang="en-US" altLang="zh-CN" b="1" dirty="0">
                <a:solidFill>
                  <a:srgbClr val="92CE0C"/>
                </a:solidFill>
                <a:latin typeface="微软雅黑" pitchFamily="34" charset="-122"/>
                <a:ea typeface="微软雅黑" pitchFamily="34" charset="-122"/>
              </a:rPr>
              <a:t>Office </a:t>
            </a:r>
            <a:r>
              <a:rPr lang="zh-CN" altLang="en-US" b="1" dirty="0">
                <a:solidFill>
                  <a:srgbClr val="92CE0C"/>
                </a:solidFill>
                <a:latin typeface="微软雅黑" pitchFamily="34" charset="-122"/>
                <a:ea typeface="微软雅黑" pitchFamily="34" charset="-122"/>
              </a:rPr>
              <a:t>主题</a:t>
            </a: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”上设置，具体章节标题根据需要选择是否在母版中设置；</a:t>
            </a:r>
            <a:endParaRPr lang="en-US" altLang="zh-CN" b="1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30000"/>
              </a:lnSpc>
              <a:spcAft>
                <a:spcPts val="300"/>
              </a:spcAft>
              <a:buFont typeface="+mj-ea"/>
              <a:buAutoNum type="circleNumDbPlain"/>
            </a:pP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如果</a:t>
            </a:r>
            <a:r>
              <a:rPr lang="en-US" altLang="zh-CN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课件逻辑层次较多，标题栏至少要设计</a:t>
            </a:r>
            <a:r>
              <a:rPr lang="zh-CN" altLang="en-US" b="1" dirty="0">
                <a:solidFill>
                  <a:srgbClr val="92CE0C"/>
                </a:solidFill>
                <a:latin typeface="微软雅黑" pitchFamily="34" charset="-122"/>
                <a:ea typeface="微软雅黑" pitchFamily="34" charset="-122"/>
              </a:rPr>
              <a:t>两级标题</a:t>
            </a: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en-US" altLang="zh-CN" b="1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30000"/>
              </a:lnSpc>
              <a:spcAft>
                <a:spcPts val="300"/>
              </a:spcAft>
              <a:buFont typeface="+mj-ea"/>
              <a:buAutoNum type="circleNumDbPlain"/>
            </a:pP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标题栏一定要简约、大气，最好能够具有</a:t>
            </a:r>
            <a:r>
              <a:rPr lang="zh-CN" altLang="en-US" b="1" dirty="0">
                <a:solidFill>
                  <a:srgbClr val="92CE0C"/>
                </a:solidFill>
                <a:latin typeface="微软雅黑" pitchFamily="34" charset="-122"/>
                <a:ea typeface="微软雅黑" pitchFamily="34" charset="-122"/>
              </a:rPr>
              <a:t>设计感</a:t>
            </a: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或</a:t>
            </a:r>
            <a:r>
              <a:rPr lang="zh-CN" altLang="en-US" b="1" dirty="0">
                <a:solidFill>
                  <a:srgbClr val="92CE0C"/>
                </a:solidFill>
                <a:latin typeface="微软雅黑" pitchFamily="34" charset="-122"/>
                <a:ea typeface="微软雅黑" pitchFamily="34" charset="-122"/>
              </a:rPr>
              <a:t>商务风格</a:t>
            </a: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en-US" altLang="zh-CN" b="1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30000"/>
              </a:lnSpc>
              <a:spcAft>
                <a:spcPts val="300"/>
              </a:spcAft>
              <a:buFont typeface="+mj-ea"/>
              <a:buAutoNum type="circleNumDbPlain"/>
            </a:pP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标题栏上相同级别标题的字体和位置要保持一致，</a:t>
            </a:r>
            <a:r>
              <a:rPr lang="zh-CN" altLang="en-US" b="1" dirty="0">
                <a:solidFill>
                  <a:srgbClr val="92CE0C"/>
                </a:solidFill>
                <a:latin typeface="微软雅黑" pitchFamily="34" charset="-122"/>
                <a:ea typeface="微软雅黑" pitchFamily="34" charset="-122"/>
              </a:rPr>
              <a:t>不要把逻辑搞混</a:t>
            </a: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b="1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469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Documents and Settings\t11318\桌面\未标题-2 拷贝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5884" y="1592342"/>
            <a:ext cx="5040000" cy="2838938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F:\360云盘\03-doing\pptx 图片\23-标准管理实务（布衣公子作品）2012.11.11版@teliss\幻灯片3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0078" y="2499296"/>
            <a:ext cx="5040000" cy="2835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C:\Documents and Settings\t11318\桌面\未标题-2 拷贝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04272" y="3402312"/>
            <a:ext cx="5040000" cy="2835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8"/>
          <p:cNvSpPr txBox="1"/>
          <p:nvPr/>
        </p:nvSpPr>
        <p:spPr>
          <a:xfrm>
            <a:off x="982138" y="157728"/>
            <a:ext cx="49698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5.3 </a:t>
            </a:r>
            <a:r>
              <a:rPr lang="zh-CN" altLang="en-US" sz="2200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典型标题栏举例</a:t>
            </a:r>
          </a:p>
        </p:txBody>
      </p:sp>
      <p:sp>
        <p:nvSpPr>
          <p:cNvPr id="14" name="椭圆 13"/>
          <p:cNvSpPr/>
          <p:nvPr/>
        </p:nvSpPr>
        <p:spPr>
          <a:xfrm>
            <a:off x="5879976" y="1669450"/>
            <a:ext cx="288032" cy="2880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cxnSp>
        <p:nvCxnSpPr>
          <p:cNvPr id="15" name="直接连接符 14"/>
          <p:cNvCxnSpPr>
            <a:stCxn id="14" idx="6"/>
          </p:cNvCxnSpPr>
          <p:nvPr/>
        </p:nvCxnSpPr>
        <p:spPr>
          <a:xfrm>
            <a:off x="6168008" y="1813466"/>
            <a:ext cx="216024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384032" y="1669450"/>
            <a:ext cx="0" cy="288032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456040" y="1628800"/>
            <a:ext cx="5511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传统型标题栏，微创新（如圆点、二级标题位置）；</a:t>
            </a:r>
          </a:p>
        </p:txBody>
      </p:sp>
      <p:sp>
        <p:nvSpPr>
          <p:cNvPr id="18" name="椭圆 17"/>
          <p:cNvSpPr/>
          <p:nvPr/>
        </p:nvSpPr>
        <p:spPr>
          <a:xfrm>
            <a:off x="8760296" y="3469650"/>
            <a:ext cx="288032" cy="2880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3</a:t>
            </a:r>
            <a:endParaRPr lang="zh-CN" altLang="en-US" dirty="0"/>
          </a:p>
        </p:txBody>
      </p:sp>
      <p:cxnSp>
        <p:nvCxnSpPr>
          <p:cNvPr id="19" name="直接连接符 18"/>
          <p:cNvCxnSpPr>
            <a:stCxn id="18" idx="6"/>
          </p:cNvCxnSpPr>
          <p:nvPr/>
        </p:nvCxnSpPr>
        <p:spPr>
          <a:xfrm>
            <a:off x="9048328" y="3613666"/>
            <a:ext cx="216024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9264352" y="3469650"/>
            <a:ext cx="0" cy="288032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9336359" y="3429000"/>
            <a:ext cx="2631586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网页导航式的标题栏。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7320136" y="2677562"/>
            <a:ext cx="288032" cy="2880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cxnSp>
        <p:nvCxnSpPr>
          <p:cNvPr id="23" name="直接连接符 22"/>
          <p:cNvCxnSpPr>
            <a:stCxn id="22" idx="6"/>
          </p:cNvCxnSpPr>
          <p:nvPr/>
        </p:nvCxnSpPr>
        <p:spPr>
          <a:xfrm>
            <a:off x="7608168" y="2821578"/>
            <a:ext cx="216024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824192" y="2677562"/>
            <a:ext cx="0" cy="288032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7896210" y="2636912"/>
            <a:ext cx="4071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一级标题独立背景式设计的标题栏；</a:t>
            </a:r>
          </a:p>
        </p:txBody>
      </p:sp>
    </p:spTree>
    <p:extLst>
      <p:ext uri="{BB962C8B-B14F-4D97-AF65-F5344CB8AC3E}">
        <p14:creationId xmlns:p14="http://schemas.microsoft.com/office/powerpoint/2010/main" val="4202335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" descr="F:\360云盘\03-doing\pptx 图片\32-人才选用育留（布衣公子作品）2013.01.30版@teliss\幻灯片7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68632" y="1843023"/>
            <a:ext cx="5616000" cy="3159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3" descr="C:\Documents and Settings\t11318\My Documents\Downloads\创意网站\1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1384" y="1843034"/>
            <a:ext cx="4964144" cy="3159001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8"/>
          <p:cNvSpPr txBox="1"/>
          <p:nvPr/>
        </p:nvSpPr>
        <p:spPr>
          <a:xfrm>
            <a:off x="982138" y="157728"/>
            <a:ext cx="49698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5.4 </a:t>
            </a:r>
            <a:r>
              <a:rPr lang="zh-CN" altLang="en-US" sz="2200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标题栏创意举例</a:t>
            </a:r>
          </a:p>
        </p:txBody>
      </p:sp>
      <p:sp>
        <p:nvSpPr>
          <p:cNvPr id="28" name="燕尾形 27"/>
          <p:cNvSpPr/>
          <p:nvPr/>
        </p:nvSpPr>
        <p:spPr>
          <a:xfrm>
            <a:off x="5626056" y="2846459"/>
            <a:ext cx="432048" cy="1152128"/>
          </a:xfrm>
          <a:prstGeom prst="chevron">
            <a:avLst/>
          </a:prstGeom>
          <a:solidFill>
            <a:srgbClr val="92CE0C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TextBox 6"/>
          <p:cNvSpPr txBox="1"/>
          <p:nvPr/>
        </p:nvSpPr>
        <p:spPr>
          <a:xfrm>
            <a:off x="982149" y="5963970"/>
            <a:ext cx="10985807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还是同样的方法：</a:t>
            </a:r>
            <a:r>
              <a:rPr lang="zh-CN" altLang="en-US" b="1" dirty="0">
                <a:solidFill>
                  <a:srgbClr val="92CE0C"/>
                </a:solidFill>
                <a:latin typeface="微软雅黑" pitchFamily="34" charset="-122"/>
                <a:ea typeface="微软雅黑" pitchFamily="34" charset="-122"/>
              </a:rPr>
              <a:t>①模仿</a:t>
            </a:r>
            <a:r>
              <a:rPr lang="en-US" altLang="zh-CN" b="1" dirty="0">
                <a:solidFill>
                  <a:srgbClr val="92CE0C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b="1" dirty="0">
                <a:solidFill>
                  <a:srgbClr val="92CE0C"/>
                </a:solidFill>
                <a:latin typeface="微软雅黑" pitchFamily="34" charset="-122"/>
                <a:ea typeface="微软雅黑" pitchFamily="34" charset="-122"/>
              </a:rPr>
              <a:t>微创新；②查阅大量素材，激发灵感。</a:t>
            </a:r>
            <a:endParaRPr lang="zh-CN" altLang="zh-CN" b="1" dirty="0">
              <a:solidFill>
                <a:srgbClr val="92CE0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22992" y="4221088"/>
            <a:ext cx="3600400" cy="576064"/>
          </a:xfrm>
          <a:prstGeom prst="rect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7824192" y="4425959"/>
            <a:ext cx="3816424" cy="576064"/>
          </a:xfrm>
          <a:prstGeom prst="rect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>
            <a:stCxn id="6" idx="2"/>
          </p:cNvCxnSpPr>
          <p:nvPr/>
        </p:nvCxnSpPr>
        <p:spPr>
          <a:xfrm>
            <a:off x="3423192" y="4797152"/>
            <a:ext cx="0" cy="72008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stCxn id="33" idx="2"/>
          </p:cNvCxnSpPr>
          <p:nvPr/>
        </p:nvCxnSpPr>
        <p:spPr>
          <a:xfrm>
            <a:off x="9732404" y="5002034"/>
            <a:ext cx="0" cy="515209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423192" y="5517232"/>
            <a:ext cx="6309212" cy="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1614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9898910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3559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warp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982138" y="157728"/>
            <a:ext cx="49698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1.1 </a:t>
            </a:r>
            <a:r>
              <a:rPr lang="zh-CN" altLang="en-US" sz="2200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封面要表达的内容</a:t>
            </a:r>
          </a:p>
        </p:txBody>
      </p:sp>
      <p:pic>
        <p:nvPicPr>
          <p:cNvPr id="1026" name="Picture 2" descr="F:\360云盘\03-doing\pptx 图片\33-员工培训实务（布衣公子作品）2013.02.06版@teliss\幻灯片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368" y="1556803"/>
            <a:ext cx="7972971" cy="44812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椭圆 3"/>
          <p:cNvSpPr/>
          <p:nvPr/>
        </p:nvSpPr>
        <p:spPr>
          <a:xfrm>
            <a:off x="8184232" y="2450108"/>
            <a:ext cx="288032" cy="2880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cxnSp>
        <p:nvCxnSpPr>
          <p:cNvPr id="6" name="直接连接符 5"/>
          <p:cNvCxnSpPr/>
          <p:nvPr/>
        </p:nvCxnSpPr>
        <p:spPr>
          <a:xfrm>
            <a:off x="8328248" y="2594124"/>
            <a:ext cx="1152128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9480376" y="2450108"/>
            <a:ext cx="0" cy="288032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9552384" y="240945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主标题</a:t>
            </a:r>
          </a:p>
        </p:txBody>
      </p:sp>
      <p:sp>
        <p:nvSpPr>
          <p:cNvPr id="12" name="椭圆 11"/>
          <p:cNvSpPr/>
          <p:nvPr/>
        </p:nvSpPr>
        <p:spPr>
          <a:xfrm>
            <a:off x="8184232" y="3356992"/>
            <a:ext cx="288032" cy="2880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cxnSp>
        <p:nvCxnSpPr>
          <p:cNvPr id="13" name="直接连接符 12"/>
          <p:cNvCxnSpPr>
            <a:stCxn id="12" idx="6"/>
          </p:cNvCxnSpPr>
          <p:nvPr/>
        </p:nvCxnSpPr>
        <p:spPr>
          <a:xfrm>
            <a:off x="8472264" y="3501008"/>
            <a:ext cx="1008112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9480376" y="3356992"/>
            <a:ext cx="0" cy="288032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9552384" y="3316342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副标题</a:t>
            </a:r>
          </a:p>
        </p:txBody>
      </p:sp>
      <p:sp>
        <p:nvSpPr>
          <p:cNvPr id="19" name="椭圆 18"/>
          <p:cNvSpPr/>
          <p:nvPr/>
        </p:nvSpPr>
        <p:spPr>
          <a:xfrm>
            <a:off x="8184232" y="1669450"/>
            <a:ext cx="288032" cy="2880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3</a:t>
            </a:r>
            <a:endParaRPr lang="zh-CN" altLang="en-US" dirty="0"/>
          </a:p>
        </p:txBody>
      </p:sp>
      <p:cxnSp>
        <p:nvCxnSpPr>
          <p:cNvPr id="20" name="直接连接符 19"/>
          <p:cNvCxnSpPr>
            <a:stCxn id="19" idx="6"/>
          </p:cNvCxnSpPr>
          <p:nvPr/>
        </p:nvCxnSpPr>
        <p:spPr>
          <a:xfrm>
            <a:off x="8472264" y="1813466"/>
            <a:ext cx="1008112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9480376" y="1669450"/>
            <a:ext cx="0" cy="288032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9552384" y="1628800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LOGO/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公司名称</a:t>
            </a:r>
          </a:p>
        </p:txBody>
      </p:sp>
      <p:sp>
        <p:nvSpPr>
          <p:cNvPr id="25" name="椭圆 24"/>
          <p:cNvSpPr/>
          <p:nvPr/>
        </p:nvSpPr>
        <p:spPr>
          <a:xfrm>
            <a:off x="8184232" y="5476582"/>
            <a:ext cx="288032" cy="2880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4</a:t>
            </a:r>
            <a:endParaRPr lang="zh-CN" altLang="en-US" dirty="0"/>
          </a:p>
        </p:txBody>
      </p:sp>
      <p:cxnSp>
        <p:nvCxnSpPr>
          <p:cNvPr id="26" name="直接连接符 25"/>
          <p:cNvCxnSpPr>
            <a:stCxn id="25" idx="6"/>
          </p:cNvCxnSpPr>
          <p:nvPr/>
        </p:nvCxnSpPr>
        <p:spPr>
          <a:xfrm>
            <a:off x="8472264" y="5620598"/>
            <a:ext cx="1008112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9480376" y="5476582"/>
            <a:ext cx="0" cy="288032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9552384" y="5435932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作者姓名</a:t>
            </a:r>
            <a:r>
              <a: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/ID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6196480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982138" y="157728"/>
            <a:ext cx="49698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1.2 </a:t>
            </a:r>
            <a:r>
              <a:rPr lang="zh-CN" altLang="en-US" sz="2200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封面设计的要点</a:t>
            </a:r>
          </a:p>
        </p:txBody>
      </p:sp>
      <p:sp>
        <p:nvSpPr>
          <p:cNvPr id="23" name="TextBox 6"/>
          <p:cNvSpPr txBox="1"/>
          <p:nvPr/>
        </p:nvSpPr>
        <p:spPr>
          <a:xfrm>
            <a:off x="982149" y="2204864"/>
            <a:ext cx="1098580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一般商务用</a:t>
            </a:r>
            <a:r>
              <a:rPr lang="en-US" altLang="zh-CN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，都有公司统一的封面</a:t>
            </a:r>
            <a:r>
              <a:rPr lang="en-US" altLang="zh-CN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封底格式，这种类型的</a:t>
            </a:r>
            <a:r>
              <a:rPr lang="en-US" altLang="zh-CN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不需要设计封面</a:t>
            </a:r>
            <a:r>
              <a:rPr lang="en-US" altLang="zh-CN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封底的。甚至有的公司对</a:t>
            </a:r>
            <a:r>
              <a:rPr lang="en-US" altLang="zh-CN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的标题栏、图表、动画、字体、颜色等都有统一的要求，这样就免去了我们整体设计环节，只需要设计内容版面就好了，但这样往往也</a:t>
            </a:r>
            <a:r>
              <a:rPr lang="zh-CN" altLang="en-US" sz="1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限制了我们的创新思维</a:t>
            </a: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600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6"/>
          <p:cNvSpPr txBox="1"/>
          <p:nvPr/>
        </p:nvSpPr>
        <p:spPr>
          <a:xfrm>
            <a:off x="982148" y="3725073"/>
            <a:ext cx="10985807" cy="2046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30000"/>
              </a:lnSpc>
              <a:spcAft>
                <a:spcPts val="300"/>
              </a:spcAft>
              <a:buFont typeface="+mj-ea"/>
              <a:buAutoNum type="circleNumDbPlain"/>
            </a:pP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封面设计要素一般是：</a:t>
            </a:r>
            <a:r>
              <a:rPr lang="zh-CN" altLang="en-US" b="1" dirty="0">
                <a:solidFill>
                  <a:srgbClr val="92CE0C"/>
                </a:solidFill>
                <a:latin typeface="微软雅黑" pitchFamily="34" charset="-122"/>
                <a:ea typeface="微软雅黑" pitchFamily="34" charset="-122"/>
              </a:rPr>
              <a:t>图片</a:t>
            </a:r>
            <a:r>
              <a:rPr lang="en-US" altLang="zh-CN" b="1" dirty="0">
                <a:solidFill>
                  <a:srgbClr val="92CE0C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b="1" dirty="0">
                <a:solidFill>
                  <a:srgbClr val="92CE0C"/>
                </a:solidFill>
                <a:latin typeface="微软雅黑" pitchFamily="34" charset="-122"/>
                <a:ea typeface="微软雅黑" pitchFamily="34" charset="-122"/>
              </a:rPr>
              <a:t>图形</a:t>
            </a:r>
            <a:r>
              <a:rPr lang="en-US" altLang="zh-CN" b="1" dirty="0">
                <a:solidFill>
                  <a:srgbClr val="92CE0C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b="1" dirty="0">
                <a:solidFill>
                  <a:srgbClr val="92CE0C"/>
                </a:solidFill>
                <a:latin typeface="微软雅黑" pitchFamily="34" charset="-122"/>
                <a:ea typeface="微软雅黑" pitchFamily="34" charset="-122"/>
              </a:rPr>
              <a:t>图标</a:t>
            </a:r>
            <a:r>
              <a:rPr lang="en-US" altLang="zh-CN" b="1" dirty="0">
                <a:solidFill>
                  <a:srgbClr val="92CE0C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b="1" dirty="0">
                <a:solidFill>
                  <a:srgbClr val="92CE0C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en-US" altLang="zh-CN" b="1" dirty="0">
                <a:solidFill>
                  <a:srgbClr val="92CE0C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b="1" dirty="0">
                <a:solidFill>
                  <a:srgbClr val="92CE0C"/>
                </a:solidFill>
                <a:latin typeface="微软雅黑" pitchFamily="34" charset="-122"/>
                <a:ea typeface="微软雅黑" pitchFamily="34" charset="-122"/>
              </a:rPr>
              <a:t>艺术字</a:t>
            </a: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；</a:t>
            </a:r>
          </a:p>
          <a:p>
            <a:pPr marL="342900" indent="-342900">
              <a:lnSpc>
                <a:spcPct val="130000"/>
              </a:lnSpc>
              <a:spcAft>
                <a:spcPts val="300"/>
              </a:spcAft>
              <a:buFont typeface="+mj-ea"/>
              <a:buAutoNum type="circleNumDbPlain"/>
            </a:pP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设计要求</a:t>
            </a:r>
            <a:r>
              <a:rPr lang="zh-CN" altLang="en-US" b="1" dirty="0">
                <a:solidFill>
                  <a:srgbClr val="92CE0C"/>
                </a:solidFill>
                <a:latin typeface="微软雅黑" pitchFamily="34" charset="-122"/>
                <a:ea typeface="微软雅黑" pitchFamily="34" charset="-122"/>
              </a:rPr>
              <a:t>简约、大方</a:t>
            </a: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，突出主标题，弱化副标题和作者</a:t>
            </a:r>
            <a:r>
              <a:rPr lang="en-US" altLang="zh-CN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ID</a:t>
            </a: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，高端水平还要求有</a:t>
            </a:r>
            <a:r>
              <a:rPr lang="zh-CN" altLang="en-US" b="1" dirty="0">
                <a:solidFill>
                  <a:srgbClr val="92CE0C"/>
                </a:solidFill>
                <a:latin typeface="微软雅黑" pitchFamily="34" charset="-122"/>
                <a:ea typeface="微软雅黑" pitchFamily="34" charset="-122"/>
              </a:rPr>
              <a:t>设计感</a:t>
            </a: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或</a:t>
            </a:r>
            <a:r>
              <a:rPr lang="zh-CN" altLang="en-US" b="1" dirty="0">
                <a:solidFill>
                  <a:srgbClr val="92CE0C"/>
                </a:solidFill>
                <a:latin typeface="微软雅黑" pitchFamily="34" charset="-122"/>
                <a:ea typeface="微软雅黑" pitchFamily="34" charset="-122"/>
              </a:rPr>
              <a:t>艺术感</a:t>
            </a: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；</a:t>
            </a:r>
          </a:p>
          <a:p>
            <a:pPr marL="342900" indent="-342900">
              <a:lnSpc>
                <a:spcPct val="130000"/>
              </a:lnSpc>
              <a:spcAft>
                <a:spcPts val="300"/>
              </a:spcAft>
              <a:buFont typeface="+mj-ea"/>
              <a:buAutoNum type="circleNumDbPlain"/>
            </a:pP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图片内容要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尽可能和主题相关</a:t>
            </a: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，或者接近，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避免毫无关联的引用</a:t>
            </a: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；</a:t>
            </a:r>
          </a:p>
          <a:p>
            <a:pPr marL="342900" indent="-342900">
              <a:lnSpc>
                <a:spcPct val="130000"/>
              </a:lnSpc>
              <a:spcAft>
                <a:spcPts val="300"/>
              </a:spcAft>
              <a:buFont typeface="+mj-ea"/>
              <a:buAutoNum type="circleNumDbPlain"/>
            </a:pP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封面图片的颜色也尽量和</a:t>
            </a:r>
            <a:r>
              <a:rPr lang="en-US" altLang="zh-CN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整体风格的颜色保持一致；</a:t>
            </a:r>
            <a:endParaRPr lang="en-US" altLang="zh-CN" b="1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30000"/>
              </a:lnSpc>
              <a:spcAft>
                <a:spcPts val="300"/>
              </a:spcAft>
              <a:buFont typeface="+mj-ea"/>
              <a:buAutoNum type="circleNumDbPlain"/>
            </a:pP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封面是一个独立的页面，可在母版中设计（</a:t>
            </a: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如母版有统一的风格页面，可在其对应的母版页覆盖一个背景框</a:t>
            </a: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）。</a:t>
            </a:r>
            <a:endParaRPr lang="en-US" altLang="zh-CN" b="1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0579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t11318\桌面\未标题-2 拷贝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63952" y="1124744"/>
            <a:ext cx="4320000" cy="243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8"/>
          <p:cNvSpPr txBox="1"/>
          <p:nvPr/>
        </p:nvSpPr>
        <p:spPr>
          <a:xfrm>
            <a:off x="982138" y="157728"/>
            <a:ext cx="49698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1.3 </a:t>
            </a:r>
            <a:r>
              <a:rPr lang="zh-CN" altLang="en-US" sz="2200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各种类型的封面举例</a:t>
            </a:r>
          </a:p>
        </p:txBody>
      </p:sp>
      <p:pic>
        <p:nvPicPr>
          <p:cNvPr id="2050" name="Picture 2" descr="F:\360云盘\03-doing\pptx 图片\31-面试官技能训（布衣公子作品）2013.01.18版@teliss\幻灯片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2138" y="1124744"/>
            <a:ext cx="4320000" cy="243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F:\360云盘\03-doing\pptx 图片\34-员工招聘实务（布衣公子作品）2013.02.15版@teliss\幻灯片1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2138" y="3933067"/>
            <a:ext cx="4320000" cy="2428103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F:\360云盘\03-doing\pptx 图片\36-激励方法集萃（布衣公子作品）2013.02.28版@teliss\幻灯片1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63952" y="3933066"/>
            <a:ext cx="4320000" cy="2428103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椭圆 8"/>
          <p:cNvSpPr/>
          <p:nvPr/>
        </p:nvSpPr>
        <p:spPr>
          <a:xfrm>
            <a:off x="4955734" y="3212976"/>
            <a:ext cx="288032" cy="2880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10" name="椭圆 9"/>
          <p:cNvSpPr/>
          <p:nvPr/>
        </p:nvSpPr>
        <p:spPr>
          <a:xfrm>
            <a:off x="5702052" y="3212976"/>
            <a:ext cx="288032" cy="2880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11" name="椭圆 10"/>
          <p:cNvSpPr/>
          <p:nvPr/>
        </p:nvSpPr>
        <p:spPr>
          <a:xfrm>
            <a:off x="4955734" y="4005064"/>
            <a:ext cx="288032" cy="2880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12" name="椭圆 11"/>
          <p:cNvSpPr/>
          <p:nvPr/>
        </p:nvSpPr>
        <p:spPr>
          <a:xfrm>
            <a:off x="5735960" y="4005064"/>
            <a:ext cx="288032" cy="2880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13" name="TextBox 6"/>
          <p:cNvSpPr txBox="1"/>
          <p:nvPr/>
        </p:nvSpPr>
        <p:spPr>
          <a:xfrm>
            <a:off x="10272475" y="4757642"/>
            <a:ext cx="1695481" cy="1603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①简单图文型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②多图型设计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③设计感风范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④</a:t>
            </a: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PNG</a:t>
            </a: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图片型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29130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982138" y="157728"/>
            <a:ext cx="49698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1.4 </a:t>
            </a:r>
            <a:r>
              <a:rPr lang="zh-CN" altLang="en-US" sz="2200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封面设计的灵感来源</a:t>
            </a:r>
          </a:p>
        </p:txBody>
      </p:sp>
      <p:sp>
        <p:nvSpPr>
          <p:cNvPr id="14" name="TextBox 6"/>
          <p:cNvSpPr txBox="1"/>
          <p:nvPr/>
        </p:nvSpPr>
        <p:spPr>
          <a:xfrm>
            <a:off x="982149" y="5963970"/>
            <a:ext cx="10985807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以我的经验是，</a:t>
            </a:r>
            <a:r>
              <a:rPr lang="zh-CN" altLang="en-US" sz="1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很难凭空设计一个封面</a:t>
            </a: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，我一般的做法是：</a:t>
            </a:r>
            <a:r>
              <a:rPr lang="zh-CN" altLang="en-US" b="1" dirty="0">
                <a:solidFill>
                  <a:srgbClr val="92CE0C"/>
                </a:solidFill>
                <a:latin typeface="微软雅黑" pitchFamily="34" charset="-122"/>
                <a:ea typeface="微软雅黑" pitchFamily="34" charset="-122"/>
              </a:rPr>
              <a:t>①模仿</a:t>
            </a:r>
            <a:r>
              <a:rPr lang="en-US" altLang="zh-CN" b="1" dirty="0">
                <a:solidFill>
                  <a:srgbClr val="92CE0C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b="1" dirty="0">
                <a:solidFill>
                  <a:srgbClr val="92CE0C"/>
                </a:solidFill>
                <a:latin typeface="微软雅黑" pitchFamily="34" charset="-122"/>
                <a:ea typeface="微软雅黑" pitchFamily="34" charset="-122"/>
              </a:rPr>
              <a:t>微创新；②查阅大量素材，激发灵感。</a:t>
            </a:r>
            <a:endParaRPr lang="zh-CN" altLang="zh-CN" b="1" dirty="0">
              <a:solidFill>
                <a:srgbClr val="92CE0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099" name="Picture 3" descr="C:\Documents and Settings\t11318\桌面\未标题-2 拷贝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26212" y="1844824"/>
            <a:ext cx="5614415" cy="3158108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F:\360云盘\04-待整理ing\pic\140907rion07bbk552rrn0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82138" y="1844835"/>
            <a:ext cx="4184818" cy="3158109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燕尾形 2"/>
          <p:cNvSpPr/>
          <p:nvPr/>
        </p:nvSpPr>
        <p:spPr>
          <a:xfrm>
            <a:off x="5380554" y="2847814"/>
            <a:ext cx="432048" cy="1152128"/>
          </a:xfrm>
          <a:prstGeom prst="chevron">
            <a:avLst/>
          </a:prstGeom>
          <a:solidFill>
            <a:srgbClr val="92CE0C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0354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7408" y="2420888"/>
            <a:ext cx="2952328" cy="576064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封面设计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8472264" y="2420888"/>
            <a:ext cx="2952328" cy="576064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标题栏设计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2423592" y="3609020"/>
            <a:ext cx="2952328" cy="576064"/>
          </a:xfrm>
          <a:prstGeom prst="roundRect">
            <a:avLst/>
          </a:prstGeom>
          <a:solidFill>
            <a:srgbClr val="92CE0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封底设计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6816080" y="3609020"/>
            <a:ext cx="2952328" cy="576064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过渡页设计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4619836" y="4797152"/>
            <a:ext cx="2952328" cy="576064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目录页设计</a:t>
            </a:r>
          </a:p>
        </p:txBody>
      </p:sp>
      <p:sp>
        <p:nvSpPr>
          <p:cNvPr id="7" name="椭圆 6"/>
          <p:cNvSpPr/>
          <p:nvPr/>
        </p:nvSpPr>
        <p:spPr>
          <a:xfrm>
            <a:off x="3071664" y="468651"/>
            <a:ext cx="288032" cy="28803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447656" y="1212794"/>
            <a:ext cx="288032" cy="288032"/>
          </a:xfrm>
          <a:prstGeom prst="ellipse">
            <a:avLst/>
          </a:prstGeom>
          <a:solidFill>
            <a:srgbClr val="92CE0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951984" y="1484784"/>
            <a:ext cx="288032" cy="28803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393363" y="1212794"/>
            <a:ext cx="288032" cy="28803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8800220" y="468651"/>
            <a:ext cx="288032" cy="28803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" name="直接箭头连接符 11"/>
          <p:cNvCxnSpPr>
            <a:stCxn id="7" idx="3"/>
            <a:endCxn id="2" idx="0"/>
          </p:cNvCxnSpPr>
          <p:nvPr/>
        </p:nvCxnSpPr>
        <p:spPr>
          <a:xfrm flipH="1">
            <a:off x="2243583" y="714502"/>
            <a:ext cx="870273" cy="1706386"/>
          </a:xfrm>
          <a:prstGeom prst="straightConnector1">
            <a:avLst/>
          </a:prstGeom>
          <a:ln w="22225">
            <a:solidFill>
              <a:schemeClr val="bg1">
                <a:lumMod val="65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>
            <a:endCxn id="4" idx="0"/>
          </p:cNvCxnSpPr>
          <p:nvPr/>
        </p:nvCxnSpPr>
        <p:spPr>
          <a:xfrm flipH="1">
            <a:off x="3899756" y="1500826"/>
            <a:ext cx="612068" cy="2108194"/>
          </a:xfrm>
          <a:prstGeom prst="straightConnector1">
            <a:avLst/>
          </a:prstGeom>
          <a:ln w="22225">
            <a:solidFill>
              <a:srgbClr val="92CE0C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>
            <a:stCxn id="9" idx="4"/>
          </p:cNvCxnSpPr>
          <p:nvPr/>
        </p:nvCxnSpPr>
        <p:spPr>
          <a:xfrm>
            <a:off x="6096000" y="1772816"/>
            <a:ext cx="0" cy="3024336"/>
          </a:xfrm>
          <a:prstGeom prst="straightConnector1">
            <a:avLst/>
          </a:prstGeom>
          <a:ln w="22225">
            <a:solidFill>
              <a:schemeClr val="bg1">
                <a:lumMod val="65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>
            <a:endCxn id="5" idx="0"/>
          </p:cNvCxnSpPr>
          <p:nvPr/>
        </p:nvCxnSpPr>
        <p:spPr>
          <a:xfrm>
            <a:off x="7608168" y="1484784"/>
            <a:ext cx="684076" cy="2124236"/>
          </a:xfrm>
          <a:prstGeom prst="straightConnector1">
            <a:avLst/>
          </a:prstGeom>
          <a:ln w="22225">
            <a:solidFill>
              <a:schemeClr val="bg1">
                <a:lumMod val="65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>
            <a:stCxn id="11" idx="5"/>
            <a:endCxn id="3" idx="0"/>
          </p:cNvCxnSpPr>
          <p:nvPr/>
        </p:nvCxnSpPr>
        <p:spPr>
          <a:xfrm>
            <a:off x="9046082" y="714502"/>
            <a:ext cx="902357" cy="1706386"/>
          </a:xfrm>
          <a:prstGeom prst="straightConnector1">
            <a:avLst/>
          </a:prstGeom>
          <a:ln w="22225">
            <a:solidFill>
              <a:schemeClr val="bg1">
                <a:lumMod val="65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8325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F:\360云盘\03-doing\pptx 图片\35-员工关系管理（布衣公子作品）2013.02.20版@teliss\幻灯片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357" y="1556225"/>
            <a:ext cx="7974000" cy="44818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8"/>
          <p:cNvSpPr txBox="1"/>
          <p:nvPr/>
        </p:nvSpPr>
        <p:spPr>
          <a:xfrm>
            <a:off x="982138" y="157728"/>
            <a:ext cx="49698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2.1 </a:t>
            </a:r>
            <a:r>
              <a:rPr lang="zh-CN" altLang="en-US" sz="2200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封底要表达的内容</a:t>
            </a:r>
          </a:p>
        </p:txBody>
      </p:sp>
      <p:sp>
        <p:nvSpPr>
          <p:cNvPr id="4" name="椭圆 3"/>
          <p:cNvSpPr/>
          <p:nvPr/>
        </p:nvSpPr>
        <p:spPr>
          <a:xfrm>
            <a:off x="8040216" y="3820398"/>
            <a:ext cx="288032" cy="2880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cxnSp>
        <p:nvCxnSpPr>
          <p:cNvPr id="6" name="直接连接符 5"/>
          <p:cNvCxnSpPr/>
          <p:nvPr/>
        </p:nvCxnSpPr>
        <p:spPr>
          <a:xfrm>
            <a:off x="8328248" y="3964414"/>
            <a:ext cx="1152128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9480376" y="3820398"/>
            <a:ext cx="0" cy="288032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9552384" y="37797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致谢</a:t>
            </a:r>
          </a:p>
        </p:txBody>
      </p:sp>
      <p:sp>
        <p:nvSpPr>
          <p:cNvPr id="12" name="椭圆 11"/>
          <p:cNvSpPr/>
          <p:nvPr/>
        </p:nvSpPr>
        <p:spPr>
          <a:xfrm>
            <a:off x="6816080" y="5116542"/>
            <a:ext cx="288032" cy="2880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cxnSp>
        <p:nvCxnSpPr>
          <p:cNvPr id="13" name="直接连接符 12"/>
          <p:cNvCxnSpPr>
            <a:stCxn id="12" idx="6"/>
          </p:cNvCxnSpPr>
          <p:nvPr/>
        </p:nvCxnSpPr>
        <p:spPr>
          <a:xfrm>
            <a:off x="7104112" y="5260558"/>
            <a:ext cx="2376264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9480376" y="5116542"/>
            <a:ext cx="0" cy="288032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9552384" y="5075892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作者信息</a:t>
            </a:r>
          </a:p>
        </p:txBody>
      </p:sp>
      <p:sp>
        <p:nvSpPr>
          <p:cNvPr id="29" name="椭圆 28"/>
          <p:cNvSpPr/>
          <p:nvPr/>
        </p:nvSpPr>
        <p:spPr>
          <a:xfrm>
            <a:off x="4007768" y="4396462"/>
            <a:ext cx="288032" cy="2880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3</a:t>
            </a:r>
            <a:endParaRPr lang="zh-CN" altLang="en-US" dirty="0"/>
          </a:p>
        </p:txBody>
      </p:sp>
      <p:cxnSp>
        <p:nvCxnSpPr>
          <p:cNvPr id="30" name="直接连接符 29"/>
          <p:cNvCxnSpPr>
            <a:stCxn id="29" idx="6"/>
          </p:cNvCxnSpPr>
          <p:nvPr/>
        </p:nvCxnSpPr>
        <p:spPr>
          <a:xfrm>
            <a:off x="4295800" y="4540478"/>
            <a:ext cx="5184576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9480376" y="4396462"/>
            <a:ext cx="0" cy="288032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9552384" y="435581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作者照片</a:t>
            </a:r>
          </a:p>
        </p:txBody>
      </p:sp>
    </p:spTree>
    <p:extLst>
      <p:ext uri="{BB962C8B-B14F-4D97-AF65-F5344CB8AC3E}">
        <p14:creationId xmlns:p14="http://schemas.microsoft.com/office/powerpoint/2010/main" val="1008527823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1542</TotalTime>
  <Words>1375</Words>
  <Application>Microsoft Office PowerPoint</Application>
  <PresentationFormat>自定义</PresentationFormat>
  <Paragraphs>159</Paragraphs>
  <Slides>36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7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USER</cp:lastModifiedBy>
  <cp:revision>304</cp:revision>
  <dcterms:modified xsi:type="dcterms:W3CDTF">2017-03-09T09:15:46Z</dcterms:modified>
</cp:coreProperties>
</file>